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3">
  <p:sldMasterIdLst>
    <p:sldMasterId id="2147483648" r:id="rId1"/>
  </p:sldMasterIdLst>
  <p:notesMasterIdLst>
    <p:notesMasterId r:id="rId30"/>
  </p:notesMasterIdLst>
  <p:sldIdLst>
    <p:sldId id="256" r:id="rId2"/>
    <p:sldId id="280" r:id="rId3"/>
    <p:sldId id="296" r:id="rId4"/>
    <p:sldId id="295" r:id="rId5"/>
    <p:sldId id="297" r:id="rId6"/>
    <p:sldId id="283" r:id="rId7"/>
    <p:sldId id="281" r:id="rId8"/>
    <p:sldId id="284" r:id="rId9"/>
    <p:sldId id="285" r:id="rId10"/>
    <p:sldId id="286" r:id="rId11"/>
    <p:sldId id="287" r:id="rId12"/>
    <p:sldId id="298" r:id="rId13"/>
    <p:sldId id="303" r:id="rId14"/>
    <p:sldId id="299" r:id="rId15"/>
    <p:sldId id="278" r:id="rId16"/>
    <p:sldId id="262" r:id="rId17"/>
    <p:sldId id="275" r:id="rId18"/>
    <p:sldId id="263" r:id="rId19"/>
    <p:sldId id="271" r:id="rId20"/>
    <p:sldId id="272" r:id="rId21"/>
    <p:sldId id="273" r:id="rId22"/>
    <p:sldId id="274" r:id="rId23"/>
    <p:sldId id="265" r:id="rId24"/>
    <p:sldId id="270" r:id="rId25"/>
    <p:sldId id="267" r:id="rId26"/>
    <p:sldId id="300" r:id="rId27"/>
    <p:sldId id="301" r:id="rId28"/>
    <p:sldId id="279"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426" autoAdjust="0"/>
    <p:restoredTop sz="94660"/>
  </p:normalViewPr>
  <p:slideViewPr>
    <p:cSldViewPr snapToGrid="0">
      <p:cViewPr varScale="1">
        <p:scale>
          <a:sx n="103" d="100"/>
          <a:sy n="103" d="100"/>
        </p:scale>
        <p:origin x="138" y="7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3B5295-E010-47FA-929B-2EA154F29AE7}" type="datetimeFigureOut">
              <a:rPr lang="en-US" smtClean="0"/>
              <a:t>8/16/2016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A93045-F9E1-456D-98DC-0EDA3474E589}" type="slidenum">
              <a:rPr lang="en-US" smtClean="0"/>
              <a:t>‹#›</a:t>
            </a:fld>
            <a:endParaRPr lang="en-US"/>
          </a:p>
        </p:txBody>
      </p:sp>
    </p:spTree>
    <p:extLst>
      <p:ext uri="{BB962C8B-B14F-4D97-AF65-F5344CB8AC3E}">
        <p14:creationId xmlns:p14="http://schemas.microsoft.com/office/powerpoint/2010/main" val="894679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A93045-F9E1-456D-98DC-0EDA3474E589}" type="slidenum">
              <a:rPr lang="en-US" smtClean="0"/>
              <a:t>1</a:t>
            </a:fld>
            <a:endParaRPr lang="en-US"/>
          </a:p>
        </p:txBody>
      </p:sp>
    </p:spTree>
    <p:extLst>
      <p:ext uri="{BB962C8B-B14F-4D97-AF65-F5344CB8AC3E}">
        <p14:creationId xmlns:p14="http://schemas.microsoft.com/office/powerpoint/2010/main" val="330769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(Scroll and come</a:t>
            </a:r>
            <a:r>
              <a:rPr lang="en-US" i="1" baseline="0" dirty="0" smtClean="0"/>
              <a:t> back to EXAMPLE)  (Click on FSO training for Possessing Facilities)</a:t>
            </a:r>
            <a:endParaRPr lang="en-US" i="1" dirty="0"/>
          </a:p>
        </p:txBody>
      </p:sp>
      <p:sp>
        <p:nvSpPr>
          <p:cNvPr id="4" name="Slide Number Placeholder 3"/>
          <p:cNvSpPr>
            <a:spLocks noGrp="1"/>
          </p:cNvSpPr>
          <p:nvPr>
            <p:ph type="sldNum" sz="quarter" idx="10"/>
          </p:nvPr>
        </p:nvSpPr>
        <p:spPr/>
        <p:txBody>
          <a:bodyPr/>
          <a:lstStyle/>
          <a:p>
            <a:fld id="{CAA93045-F9E1-456D-98DC-0EDA3474E589}" type="slidenum">
              <a:rPr lang="en-US" smtClean="0"/>
              <a:t>10</a:t>
            </a:fld>
            <a:endParaRPr lang="en-US"/>
          </a:p>
        </p:txBody>
      </p:sp>
    </p:spTree>
    <p:extLst>
      <p:ext uri="{BB962C8B-B14F-4D97-AF65-F5344CB8AC3E}">
        <p14:creationId xmlns:p14="http://schemas.microsoft.com/office/powerpoint/2010/main" val="814298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(Scroll</a:t>
            </a:r>
            <a:r>
              <a:rPr lang="en-US" i="1" baseline="0" dirty="0" smtClean="0"/>
              <a:t> down the page and click on a couple)</a:t>
            </a:r>
            <a:endParaRPr lang="en-US" i="1" dirty="0"/>
          </a:p>
        </p:txBody>
      </p:sp>
      <p:sp>
        <p:nvSpPr>
          <p:cNvPr id="4" name="Slide Number Placeholder 3"/>
          <p:cNvSpPr>
            <a:spLocks noGrp="1"/>
          </p:cNvSpPr>
          <p:nvPr>
            <p:ph type="sldNum" sz="quarter" idx="10"/>
          </p:nvPr>
        </p:nvSpPr>
        <p:spPr/>
        <p:txBody>
          <a:bodyPr/>
          <a:lstStyle/>
          <a:p>
            <a:fld id="{CAA93045-F9E1-456D-98DC-0EDA3474E589}" type="slidenum">
              <a:rPr lang="en-US" smtClean="0"/>
              <a:t>11</a:t>
            </a:fld>
            <a:endParaRPr lang="en-US"/>
          </a:p>
        </p:txBody>
      </p:sp>
    </p:spTree>
    <p:extLst>
      <p:ext uri="{BB962C8B-B14F-4D97-AF65-F5344CB8AC3E}">
        <p14:creationId xmlns:p14="http://schemas.microsoft.com/office/powerpoint/2010/main" val="9646377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effectLst/>
              </a:rPr>
              <a:t>B) Keeping weapons of mass destruction and other technology out of the wrong hands.</a:t>
            </a:r>
            <a:r>
              <a:rPr lang="en-US" dirty="0" smtClean="0">
                <a:effectLst/>
              </a:rPr>
              <a:t> We don’t want terrorists or unstable countries around the globe to possess weapons that could kill or injure large numbers of people. </a:t>
            </a:r>
            <a:endParaRPr lang="en-US" dirty="0"/>
          </a:p>
        </p:txBody>
      </p:sp>
      <p:sp>
        <p:nvSpPr>
          <p:cNvPr id="4" name="Slide Number Placeholder 3"/>
          <p:cNvSpPr>
            <a:spLocks noGrp="1"/>
          </p:cNvSpPr>
          <p:nvPr>
            <p:ph type="sldNum" sz="quarter" idx="10"/>
          </p:nvPr>
        </p:nvSpPr>
        <p:spPr/>
        <p:txBody>
          <a:bodyPr/>
          <a:lstStyle/>
          <a:p>
            <a:fld id="{CAA93045-F9E1-456D-98DC-0EDA3474E589}" type="slidenum">
              <a:rPr lang="en-US" smtClean="0"/>
              <a:t>12</a:t>
            </a:fld>
            <a:endParaRPr lang="en-US"/>
          </a:p>
        </p:txBody>
      </p:sp>
    </p:spTree>
    <p:extLst>
      <p:ext uri="{BB962C8B-B14F-4D97-AF65-F5344CB8AC3E}">
        <p14:creationId xmlns:p14="http://schemas.microsoft.com/office/powerpoint/2010/main" val="3588841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(Click</a:t>
            </a:r>
            <a:r>
              <a:rPr lang="en-US" i="1" baseline="0" dirty="0" smtClean="0"/>
              <a:t> on each. Spend some time scrolling through each link and click on a few examples if time permits.)</a:t>
            </a:r>
            <a:endParaRPr lang="en-US" i="1" dirty="0"/>
          </a:p>
        </p:txBody>
      </p:sp>
      <p:sp>
        <p:nvSpPr>
          <p:cNvPr id="4" name="Slide Number Placeholder 3"/>
          <p:cNvSpPr>
            <a:spLocks noGrp="1"/>
          </p:cNvSpPr>
          <p:nvPr>
            <p:ph type="sldNum" sz="quarter" idx="10"/>
          </p:nvPr>
        </p:nvSpPr>
        <p:spPr/>
        <p:txBody>
          <a:bodyPr/>
          <a:lstStyle/>
          <a:p>
            <a:fld id="{CAA93045-F9E1-456D-98DC-0EDA3474E589}" type="slidenum">
              <a:rPr lang="en-US" smtClean="0"/>
              <a:t>13</a:t>
            </a:fld>
            <a:endParaRPr lang="en-US"/>
          </a:p>
        </p:txBody>
      </p:sp>
    </p:spTree>
    <p:extLst>
      <p:ext uri="{BB962C8B-B14F-4D97-AF65-F5344CB8AC3E}">
        <p14:creationId xmlns:p14="http://schemas.microsoft.com/office/powerpoint/2010/main" val="18943127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effectLst/>
              </a:rPr>
              <a:t>True.</a:t>
            </a:r>
            <a:r>
              <a:rPr lang="en-US" dirty="0" smtClean="0">
                <a:effectLst/>
              </a:rPr>
              <a:t> We estimate that American companies lose tens of billions of dollars a year to foreign competitors that have deliberately targeted their economic intelligence.</a:t>
            </a:r>
            <a:endParaRPr lang="en-US" dirty="0"/>
          </a:p>
        </p:txBody>
      </p:sp>
      <p:sp>
        <p:nvSpPr>
          <p:cNvPr id="4" name="Slide Number Placeholder 3"/>
          <p:cNvSpPr>
            <a:spLocks noGrp="1"/>
          </p:cNvSpPr>
          <p:nvPr>
            <p:ph type="sldNum" sz="quarter" idx="10"/>
          </p:nvPr>
        </p:nvSpPr>
        <p:spPr/>
        <p:txBody>
          <a:bodyPr/>
          <a:lstStyle/>
          <a:p>
            <a:fld id="{CAA93045-F9E1-456D-98DC-0EDA3474E589}" type="slidenum">
              <a:rPr lang="en-US" smtClean="0"/>
              <a:t>14</a:t>
            </a:fld>
            <a:endParaRPr lang="en-US"/>
          </a:p>
        </p:txBody>
      </p:sp>
    </p:spTree>
    <p:extLst>
      <p:ext uri="{BB962C8B-B14F-4D97-AF65-F5344CB8AC3E}">
        <p14:creationId xmlns:p14="http://schemas.microsoft.com/office/powerpoint/2010/main" val="28333085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(PLAY</a:t>
            </a:r>
            <a:r>
              <a:rPr lang="en-US" i="1" baseline="0" dirty="0" smtClean="0"/>
              <a:t> BEACH SCENE VIDEO)…</a:t>
            </a:r>
            <a:r>
              <a:rPr lang="en-US" baseline="0" dirty="0" smtClean="0"/>
              <a:t>A reminder that you need to constantly brief personnel as to what they need to protect!  </a:t>
            </a:r>
            <a:r>
              <a:rPr lang="en-US" dirty="0" smtClean="0"/>
              <a:t>Develop and Maintain an</a:t>
            </a:r>
            <a:r>
              <a:rPr lang="en-US" baseline="0" dirty="0" smtClean="0"/>
              <a:t> interactive relationship with both your cleared and uncleared personnel.  This is an example of one of my monthly emails.  Don’t make them depend only on PULL technology…use PUSH technology to keep them consistently informed.</a:t>
            </a:r>
            <a:endParaRPr lang="en-US" dirty="0"/>
          </a:p>
        </p:txBody>
      </p:sp>
      <p:sp>
        <p:nvSpPr>
          <p:cNvPr id="4" name="Slide Number Placeholder 3"/>
          <p:cNvSpPr>
            <a:spLocks noGrp="1"/>
          </p:cNvSpPr>
          <p:nvPr>
            <p:ph type="sldNum" sz="quarter" idx="10"/>
          </p:nvPr>
        </p:nvSpPr>
        <p:spPr/>
        <p:txBody>
          <a:bodyPr/>
          <a:lstStyle/>
          <a:p>
            <a:fld id="{CAA93045-F9E1-456D-98DC-0EDA3474E589}" type="slidenum">
              <a:rPr lang="en-US" smtClean="0"/>
              <a:t>15</a:t>
            </a:fld>
            <a:endParaRPr lang="en-US"/>
          </a:p>
        </p:txBody>
      </p:sp>
    </p:spTree>
    <p:extLst>
      <p:ext uri="{BB962C8B-B14F-4D97-AF65-F5344CB8AC3E}">
        <p14:creationId xmlns:p14="http://schemas.microsoft.com/office/powerpoint/2010/main" val="42002262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WHO IS YOUR</a:t>
            </a:r>
            <a:r>
              <a:rPr lang="en-US" baseline="0" dirty="0" smtClean="0"/>
              <a:t> CSA??  DSS.  Cognizant Security Agency.</a:t>
            </a:r>
            <a:endParaRPr lang="en-US" dirty="0"/>
          </a:p>
        </p:txBody>
      </p:sp>
      <p:sp>
        <p:nvSpPr>
          <p:cNvPr id="4" name="Slide Number Placeholder 3"/>
          <p:cNvSpPr>
            <a:spLocks noGrp="1"/>
          </p:cNvSpPr>
          <p:nvPr>
            <p:ph type="sldNum" sz="quarter" idx="10"/>
          </p:nvPr>
        </p:nvSpPr>
        <p:spPr/>
        <p:txBody>
          <a:bodyPr/>
          <a:lstStyle/>
          <a:p>
            <a:fld id="{CAA93045-F9E1-456D-98DC-0EDA3474E589}" type="slidenum">
              <a:rPr lang="en-US" smtClean="0"/>
              <a:t>16</a:t>
            </a:fld>
            <a:endParaRPr lang="en-US"/>
          </a:p>
        </p:txBody>
      </p:sp>
    </p:spTree>
    <p:extLst>
      <p:ext uri="{BB962C8B-B14F-4D97-AF65-F5344CB8AC3E}">
        <p14:creationId xmlns:p14="http://schemas.microsoft.com/office/powerpoint/2010/main" val="26055978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a:t>
            </a:r>
            <a:r>
              <a:rPr lang="en-US" baseline="0" dirty="0" smtClean="0"/>
              <a:t> MUST WE MAKE THESE REPORTS?  441, 441-1, SF-312.  RELATE RECENT EXAMPLE OF BITCOIN MACHINE</a:t>
            </a:r>
            <a:endParaRPr lang="en-US" dirty="0"/>
          </a:p>
        </p:txBody>
      </p:sp>
      <p:sp>
        <p:nvSpPr>
          <p:cNvPr id="4" name="Slide Number Placeholder 3"/>
          <p:cNvSpPr>
            <a:spLocks noGrp="1"/>
          </p:cNvSpPr>
          <p:nvPr>
            <p:ph type="sldNum" sz="quarter" idx="10"/>
          </p:nvPr>
        </p:nvSpPr>
        <p:spPr/>
        <p:txBody>
          <a:bodyPr/>
          <a:lstStyle/>
          <a:p>
            <a:fld id="{CAA93045-F9E1-456D-98DC-0EDA3474E589}" type="slidenum">
              <a:rPr lang="en-US" smtClean="0"/>
              <a:t>17</a:t>
            </a:fld>
            <a:endParaRPr lang="en-US"/>
          </a:p>
        </p:txBody>
      </p:sp>
    </p:spTree>
    <p:extLst>
      <p:ext uri="{BB962C8B-B14F-4D97-AF65-F5344CB8AC3E}">
        <p14:creationId xmlns:p14="http://schemas.microsoft.com/office/powerpoint/2010/main" val="22546505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REPORTING MECHANISM HAS THE CSA PUT IN PLACE FOR THIS?  JPAS</a:t>
            </a:r>
            <a:endParaRPr lang="en-US" dirty="0"/>
          </a:p>
        </p:txBody>
      </p:sp>
      <p:sp>
        <p:nvSpPr>
          <p:cNvPr id="4" name="Slide Number Placeholder 3"/>
          <p:cNvSpPr>
            <a:spLocks noGrp="1"/>
          </p:cNvSpPr>
          <p:nvPr>
            <p:ph type="sldNum" sz="quarter" idx="10"/>
          </p:nvPr>
        </p:nvSpPr>
        <p:spPr/>
        <p:txBody>
          <a:bodyPr/>
          <a:lstStyle/>
          <a:p>
            <a:fld id="{CAA93045-F9E1-456D-98DC-0EDA3474E589}" type="slidenum">
              <a:rPr lang="en-US" smtClean="0"/>
              <a:t>18</a:t>
            </a:fld>
            <a:endParaRPr lang="en-US"/>
          </a:p>
        </p:txBody>
      </p:sp>
    </p:spTree>
    <p:extLst>
      <p:ext uri="{BB962C8B-B14F-4D97-AF65-F5344CB8AC3E}">
        <p14:creationId xmlns:p14="http://schemas.microsoft.com/office/powerpoint/2010/main" val="39652221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a:t>
            </a:r>
            <a:r>
              <a:rPr lang="en-US" baseline="0" dirty="0" smtClean="0"/>
              <a:t> YOU KNOW WHAT AN LAA IS?</a:t>
            </a:r>
            <a:endParaRPr lang="en-US" dirty="0"/>
          </a:p>
        </p:txBody>
      </p:sp>
      <p:sp>
        <p:nvSpPr>
          <p:cNvPr id="4" name="Slide Number Placeholder 3"/>
          <p:cNvSpPr>
            <a:spLocks noGrp="1"/>
          </p:cNvSpPr>
          <p:nvPr>
            <p:ph type="sldNum" sz="quarter" idx="10"/>
          </p:nvPr>
        </p:nvSpPr>
        <p:spPr/>
        <p:txBody>
          <a:bodyPr/>
          <a:lstStyle/>
          <a:p>
            <a:fld id="{CAA93045-F9E1-456D-98DC-0EDA3474E589}" type="slidenum">
              <a:rPr lang="en-US" smtClean="0"/>
              <a:t>19</a:t>
            </a:fld>
            <a:endParaRPr lang="en-US"/>
          </a:p>
        </p:txBody>
      </p:sp>
    </p:spTree>
    <p:extLst>
      <p:ext uri="{BB962C8B-B14F-4D97-AF65-F5344CB8AC3E}">
        <p14:creationId xmlns:p14="http://schemas.microsoft.com/office/powerpoint/2010/main" val="1685929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job as an FSO is a journey.  Along that journey, we need to stop for sustenance.  If you go to the same well over and over, and don’t look for other sources of nourishment, you’ll run that well dry.  Here are just some of those sources you can go to…  TALK ABOUT MENTORS and</a:t>
            </a:r>
            <a:r>
              <a:rPr lang="en-US" baseline="0" dirty="0" smtClean="0"/>
              <a:t> ENHANCEMENT POINTS</a:t>
            </a:r>
            <a:endParaRPr lang="en-US" dirty="0" smtClean="0"/>
          </a:p>
        </p:txBody>
      </p:sp>
      <p:sp>
        <p:nvSpPr>
          <p:cNvPr id="4" name="Slide Number Placeholder 3"/>
          <p:cNvSpPr>
            <a:spLocks noGrp="1"/>
          </p:cNvSpPr>
          <p:nvPr>
            <p:ph type="sldNum" sz="quarter" idx="10"/>
          </p:nvPr>
        </p:nvSpPr>
        <p:spPr/>
        <p:txBody>
          <a:bodyPr/>
          <a:lstStyle/>
          <a:p>
            <a:fld id="{CAA93045-F9E1-456D-98DC-0EDA3474E589}" type="slidenum">
              <a:rPr lang="en-US" smtClean="0"/>
              <a:t>2</a:t>
            </a:fld>
            <a:endParaRPr lang="en-US"/>
          </a:p>
        </p:txBody>
      </p:sp>
    </p:spTree>
    <p:extLst>
      <p:ext uri="{BB962C8B-B14F-4D97-AF65-F5344CB8AC3E}">
        <p14:creationId xmlns:p14="http://schemas.microsoft.com/office/powerpoint/2010/main" val="25331557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MECHANISM IS</a:t>
            </a:r>
            <a:r>
              <a:rPr lang="en-US" baseline="0" dirty="0" smtClean="0"/>
              <a:t> IN PLACE TO REPORT THIS INFO?  eFCL.  I check the SF-328 with management every time I do a Self-Inspection.</a:t>
            </a:r>
            <a:endParaRPr lang="en-US" dirty="0"/>
          </a:p>
        </p:txBody>
      </p:sp>
      <p:sp>
        <p:nvSpPr>
          <p:cNvPr id="4" name="Slide Number Placeholder 3"/>
          <p:cNvSpPr>
            <a:spLocks noGrp="1"/>
          </p:cNvSpPr>
          <p:nvPr>
            <p:ph type="sldNum" sz="quarter" idx="10"/>
          </p:nvPr>
        </p:nvSpPr>
        <p:spPr/>
        <p:txBody>
          <a:bodyPr/>
          <a:lstStyle/>
          <a:p>
            <a:fld id="{CAA93045-F9E1-456D-98DC-0EDA3474E589}" type="slidenum">
              <a:rPr lang="en-US" smtClean="0"/>
              <a:t>20</a:t>
            </a:fld>
            <a:endParaRPr lang="en-US"/>
          </a:p>
        </p:txBody>
      </p:sp>
    </p:spTree>
    <p:extLst>
      <p:ext uri="{BB962C8B-B14F-4D97-AF65-F5344CB8AC3E}">
        <p14:creationId xmlns:p14="http://schemas.microsoft.com/office/powerpoint/2010/main" val="28572455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Any loss, compromise or suspected compromise of classified information, foreign or domestic. Classified material that cannot be located within a reasonable period of time shall be considered lost, and investigated. If facility is on Gov’t installation, report to CSA through Commander or Head of host installation.</a:t>
            </a:r>
            <a:endParaRPr lang="en-US" dirty="0"/>
          </a:p>
        </p:txBody>
      </p:sp>
      <p:sp>
        <p:nvSpPr>
          <p:cNvPr id="4" name="Slide Number Placeholder 3"/>
          <p:cNvSpPr>
            <a:spLocks noGrp="1"/>
          </p:cNvSpPr>
          <p:nvPr>
            <p:ph type="sldNum" sz="quarter" idx="10"/>
          </p:nvPr>
        </p:nvSpPr>
        <p:spPr/>
        <p:txBody>
          <a:bodyPr/>
          <a:lstStyle/>
          <a:p>
            <a:fld id="{CAA93045-F9E1-456D-98DC-0EDA3474E589}" type="slidenum">
              <a:rPr lang="en-US" smtClean="0"/>
              <a:t>24</a:t>
            </a:fld>
            <a:endParaRPr lang="en-US"/>
          </a:p>
        </p:txBody>
      </p:sp>
    </p:spTree>
    <p:extLst>
      <p:ext uri="{BB962C8B-B14F-4D97-AF65-F5344CB8AC3E}">
        <p14:creationId xmlns:p14="http://schemas.microsoft.com/office/powerpoint/2010/main" val="3226817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Individual Culpability Reports. Contractors shall establish and enforce policies that provide for appropriate administrative actions taken against employees who violate requirements of this Manual. They shall establish and apply a graduated scale of disciplinary actions in the event of employee violations or negligence. A statement of the administrative actions taken against an employee shall be included in a report to the CSA when individual responsibility for a security violation can be determined and one or more of the following factors are evident:</a:t>
            </a:r>
            <a:endParaRPr lang="en-US" dirty="0"/>
          </a:p>
        </p:txBody>
      </p:sp>
      <p:sp>
        <p:nvSpPr>
          <p:cNvPr id="4" name="Slide Number Placeholder 3"/>
          <p:cNvSpPr>
            <a:spLocks noGrp="1"/>
          </p:cNvSpPr>
          <p:nvPr>
            <p:ph type="sldNum" sz="quarter" idx="10"/>
          </p:nvPr>
        </p:nvSpPr>
        <p:spPr/>
        <p:txBody>
          <a:bodyPr/>
          <a:lstStyle/>
          <a:p>
            <a:fld id="{CAA93045-F9E1-456D-98DC-0EDA3474E589}" type="slidenum">
              <a:rPr lang="en-US" smtClean="0"/>
              <a:t>25</a:t>
            </a:fld>
            <a:endParaRPr lang="en-US"/>
          </a:p>
        </p:txBody>
      </p:sp>
    </p:spTree>
    <p:extLst>
      <p:ext uri="{BB962C8B-B14F-4D97-AF65-F5344CB8AC3E}">
        <p14:creationId xmlns:p14="http://schemas.microsoft.com/office/powerpoint/2010/main" val="4728463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effectLst/>
              </a:rPr>
              <a:t>B) An inconspicuous hiding place.</a:t>
            </a:r>
            <a:endParaRPr lang="en-US" dirty="0"/>
          </a:p>
        </p:txBody>
      </p:sp>
      <p:sp>
        <p:nvSpPr>
          <p:cNvPr id="4" name="Slide Number Placeholder 3"/>
          <p:cNvSpPr>
            <a:spLocks noGrp="1"/>
          </p:cNvSpPr>
          <p:nvPr>
            <p:ph type="sldNum" sz="quarter" idx="10"/>
          </p:nvPr>
        </p:nvSpPr>
        <p:spPr/>
        <p:txBody>
          <a:bodyPr/>
          <a:lstStyle/>
          <a:p>
            <a:fld id="{CAA93045-F9E1-456D-98DC-0EDA3474E589}" type="slidenum">
              <a:rPr lang="en-US" smtClean="0"/>
              <a:t>26</a:t>
            </a:fld>
            <a:endParaRPr lang="en-US"/>
          </a:p>
        </p:txBody>
      </p:sp>
    </p:spTree>
    <p:extLst>
      <p:ext uri="{BB962C8B-B14F-4D97-AF65-F5344CB8AC3E}">
        <p14:creationId xmlns:p14="http://schemas.microsoft.com/office/powerpoint/2010/main" val="28470298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job as an FSO is a journey.  Along that journey, we need to stop for sustenance.  If you go to the same well over and over, and don’t look for other sources of nourishment, you’ll run that well dry.  Here are just some of those sources you can go to…</a:t>
            </a:r>
          </a:p>
        </p:txBody>
      </p:sp>
      <p:sp>
        <p:nvSpPr>
          <p:cNvPr id="4" name="Slide Number Placeholder 3"/>
          <p:cNvSpPr>
            <a:spLocks noGrp="1"/>
          </p:cNvSpPr>
          <p:nvPr>
            <p:ph type="sldNum" sz="quarter" idx="10"/>
          </p:nvPr>
        </p:nvSpPr>
        <p:spPr/>
        <p:txBody>
          <a:bodyPr/>
          <a:lstStyle/>
          <a:p>
            <a:fld id="{CAA93045-F9E1-456D-98DC-0EDA3474E589}" type="slidenum">
              <a:rPr lang="en-US" smtClean="0"/>
              <a:t>27</a:t>
            </a:fld>
            <a:endParaRPr lang="en-US"/>
          </a:p>
        </p:txBody>
      </p:sp>
    </p:spTree>
    <p:extLst>
      <p:ext uri="{BB962C8B-B14F-4D97-AF65-F5344CB8AC3E}">
        <p14:creationId xmlns:p14="http://schemas.microsoft.com/office/powerpoint/2010/main" val="2068093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t>B)</a:t>
            </a:r>
            <a:r>
              <a:rPr lang="en-US" sz="1200" i="1" baseline="0" dirty="0" smtClean="0"/>
              <a:t> </a:t>
            </a:r>
            <a:r>
              <a:rPr lang="en-US" sz="1200" i="1" dirty="0" smtClean="0"/>
              <a:t>No. 2, after counterterrorism. </a:t>
            </a:r>
            <a:r>
              <a:rPr lang="en-US" sz="1200" dirty="0" smtClean="0"/>
              <a:t>Foreign espionage is an incredibly serious threat, impacting our political, military, and economic strengths and striking at the heart of our national security.</a:t>
            </a:r>
          </a:p>
        </p:txBody>
      </p:sp>
      <p:sp>
        <p:nvSpPr>
          <p:cNvPr id="4" name="Slide Number Placeholder 3"/>
          <p:cNvSpPr>
            <a:spLocks noGrp="1"/>
          </p:cNvSpPr>
          <p:nvPr>
            <p:ph type="sldNum" sz="quarter" idx="10"/>
          </p:nvPr>
        </p:nvSpPr>
        <p:spPr/>
        <p:txBody>
          <a:bodyPr/>
          <a:lstStyle/>
          <a:p>
            <a:fld id="{CAA93045-F9E1-456D-98DC-0EDA3474E589}" type="slidenum">
              <a:rPr lang="en-US" smtClean="0"/>
              <a:t>3</a:t>
            </a:fld>
            <a:endParaRPr lang="en-US"/>
          </a:p>
        </p:txBody>
      </p:sp>
    </p:spTree>
    <p:extLst>
      <p:ext uri="{BB962C8B-B14F-4D97-AF65-F5344CB8AC3E}">
        <p14:creationId xmlns:p14="http://schemas.microsoft.com/office/powerpoint/2010/main" val="2121459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Just</a:t>
            </a:r>
            <a:r>
              <a:rPr lang="en-US" baseline="0" dirty="0" smtClean="0"/>
              <a:t> a </a:t>
            </a:r>
            <a:r>
              <a:rPr lang="en-US" dirty="0" smtClean="0"/>
              <a:t>couple of examples that can be found on the DSS Website!</a:t>
            </a:r>
            <a:endParaRPr lang="en-US" dirty="0"/>
          </a:p>
        </p:txBody>
      </p:sp>
      <p:sp>
        <p:nvSpPr>
          <p:cNvPr id="4" name="Slide Number Placeholder 3"/>
          <p:cNvSpPr>
            <a:spLocks noGrp="1"/>
          </p:cNvSpPr>
          <p:nvPr>
            <p:ph type="sldNum" sz="quarter" idx="10"/>
          </p:nvPr>
        </p:nvSpPr>
        <p:spPr/>
        <p:txBody>
          <a:bodyPr/>
          <a:lstStyle/>
          <a:p>
            <a:fld id="{CAA93045-F9E1-456D-98DC-0EDA3474E589}" type="slidenum">
              <a:rPr lang="en-US" smtClean="0"/>
              <a:t>4</a:t>
            </a:fld>
            <a:endParaRPr lang="en-US"/>
          </a:p>
        </p:txBody>
      </p:sp>
    </p:spTree>
    <p:extLst>
      <p:ext uri="{BB962C8B-B14F-4D97-AF65-F5344CB8AC3E}">
        <p14:creationId xmlns:p14="http://schemas.microsoft.com/office/powerpoint/2010/main" val="4094495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True. “Dumpster Diving,” the practice of rooting through a company or individual’s trash, can provide foreign and economic spies with valuable information that should have been discarded more carefully. Our Awareness of National Security Issues and Response program has other valuable information for companies, law enforcement, and government agencies.</a:t>
            </a:r>
          </a:p>
        </p:txBody>
      </p:sp>
      <p:sp>
        <p:nvSpPr>
          <p:cNvPr id="4" name="Slide Number Placeholder 3"/>
          <p:cNvSpPr>
            <a:spLocks noGrp="1"/>
          </p:cNvSpPr>
          <p:nvPr>
            <p:ph type="sldNum" sz="quarter" idx="10"/>
          </p:nvPr>
        </p:nvSpPr>
        <p:spPr/>
        <p:txBody>
          <a:bodyPr/>
          <a:lstStyle/>
          <a:p>
            <a:fld id="{CAA93045-F9E1-456D-98DC-0EDA3474E589}" type="slidenum">
              <a:rPr lang="en-US" smtClean="0"/>
              <a:t>5</a:t>
            </a:fld>
            <a:endParaRPr lang="en-US"/>
          </a:p>
        </p:txBody>
      </p:sp>
    </p:spTree>
    <p:extLst>
      <p:ext uri="{BB962C8B-B14F-4D97-AF65-F5344CB8AC3E}">
        <p14:creationId xmlns:p14="http://schemas.microsoft.com/office/powerpoint/2010/main" val="30297606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Summary</a:t>
            </a:r>
            <a:r>
              <a:rPr lang="en-US" baseline="0" dirty="0" smtClean="0"/>
              <a:t> of CDSE Resources</a:t>
            </a:r>
            <a:endParaRPr lang="en-US" dirty="0"/>
          </a:p>
        </p:txBody>
      </p:sp>
      <p:sp>
        <p:nvSpPr>
          <p:cNvPr id="4" name="Slide Number Placeholder 3"/>
          <p:cNvSpPr>
            <a:spLocks noGrp="1"/>
          </p:cNvSpPr>
          <p:nvPr>
            <p:ph type="sldNum" sz="quarter" idx="10"/>
          </p:nvPr>
        </p:nvSpPr>
        <p:spPr/>
        <p:txBody>
          <a:bodyPr/>
          <a:lstStyle/>
          <a:p>
            <a:fld id="{CAA93045-F9E1-456D-98DC-0EDA3474E589}" type="slidenum">
              <a:rPr lang="en-US" smtClean="0"/>
              <a:t>6</a:t>
            </a:fld>
            <a:endParaRPr lang="en-US"/>
          </a:p>
        </p:txBody>
      </p:sp>
    </p:spTree>
    <p:extLst>
      <p:ext uri="{BB962C8B-B14F-4D97-AF65-F5344CB8AC3E}">
        <p14:creationId xmlns:p14="http://schemas.microsoft.com/office/powerpoint/2010/main" val="2174773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a:t>
            </a:r>
            <a:r>
              <a:rPr lang="en-US" baseline="0" dirty="0" smtClean="0"/>
              <a:t> you can see here, there are Shorts available for 8 different areas of Security!</a:t>
            </a:r>
            <a:endParaRPr lang="en-US" dirty="0"/>
          </a:p>
        </p:txBody>
      </p:sp>
      <p:sp>
        <p:nvSpPr>
          <p:cNvPr id="4" name="Slide Number Placeholder 3"/>
          <p:cNvSpPr>
            <a:spLocks noGrp="1"/>
          </p:cNvSpPr>
          <p:nvPr>
            <p:ph type="sldNum" sz="quarter" idx="10"/>
          </p:nvPr>
        </p:nvSpPr>
        <p:spPr/>
        <p:txBody>
          <a:bodyPr/>
          <a:lstStyle/>
          <a:p>
            <a:fld id="{CAA93045-F9E1-456D-98DC-0EDA3474E589}" type="slidenum">
              <a:rPr lang="en-US" smtClean="0"/>
              <a:t>7</a:t>
            </a:fld>
            <a:endParaRPr lang="en-US"/>
          </a:p>
        </p:txBody>
      </p:sp>
    </p:spTree>
    <p:extLst>
      <p:ext uri="{BB962C8B-B14F-4D97-AF65-F5344CB8AC3E}">
        <p14:creationId xmlns:p14="http://schemas.microsoft.com/office/powerpoint/2010/main" val="9654256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(Scroll and come</a:t>
            </a:r>
            <a:r>
              <a:rPr lang="en-US" i="1" baseline="0" dirty="0" smtClean="0"/>
              <a:t> back to EXAMPLE)</a:t>
            </a:r>
            <a:endParaRPr lang="en-US" i="1" dirty="0" smtClean="0"/>
          </a:p>
        </p:txBody>
      </p:sp>
      <p:sp>
        <p:nvSpPr>
          <p:cNvPr id="4" name="Slide Number Placeholder 3"/>
          <p:cNvSpPr>
            <a:spLocks noGrp="1"/>
          </p:cNvSpPr>
          <p:nvPr>
            <p:ph type="sldNum" sz="quarter" idx="10"/>
          </p:nvPr>
        </p:nvSpPr>
        <p:spPr/>
        <p:txBody>
          <a:bodyPr/>
          <a:lstStyle/>
          <a:p>
            <a:fld id="{CAA93045-F9E1-456D-98DC-0EDA3474E589}" type="slidenum">
              <a:rPr lang="en-US" smtClean="0"/>
              <a:t>8</a:t>
            </a:fld>
            <a:endParaRPr lang="en-US"/>
          </a:p>
        </p:txBody>
      </p:sp>
    </p:spTree>
    <p:extLst>
      <p:ext uri="{BB962C8B-B14F-4D97-AF65-F5344CB8AC3E}">
        <p14:creationId xmlns:p14="http://schemas.microsoft.com/office/powerpoint/2010/main" val="35535320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(Scroll and come</a:t>
            </a:r>
            <a:r>
              <a:rPr lang="en-US" i="1" baseline="0" dirty="0" smtClean="0"/>
              <a:t> back to EXAMPLEs)</a:t>
            </a:r>
            <a:endParaRPr lang="en-US" i="1" dirty="0" smtClean="0"/>
          </a:p>
        </p:txBody>
      </p:sp>
      <p:sp>
        <p:nvSpPr>
          <p:cNvPr id="4" name="Slide Number Placeholder 3"/>
          <p:cNvSpPr>
            <a:spLocks noGrp="1"/>
          </p:cNvSpPr>
          <p:nvPr>
            <p:ph type="sldNum" sz="quarter" idx="10"/>
          </p:nvPr>
        </p:nvSpPr>
        <p:spPr/>
        <p:txBody>
          <a:bodyPr/>
          <a:lstStyle/>
          <a:p>
            <a:fld id="{CAA93045-F9E1-456D-98DC-0EDA3474E589}" type="slidenum">
              <a:rPr lang="en-US" smtClean="0"/>
              <a:t>9</a:t>
            </a:fld>
            <a:endParaRPr lang="en-US"/>
          </a:p>
        </p:txBody>
      </p:sp>
    </p:spTree>
    <p:extLst>
      <p:ext uri="{BB962C8B-B14F-4D97-AF65-F5344CB8AC3E}">
        <p14:creationId xmlns:p14="http://schemas.microsoft.com/office/powerpoint/2010/main" val="1647748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8/16/2016</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8/16/2016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8/16/2016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8/16/2016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8/16/2016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8/16/2016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8/16/2016</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8/16/2016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8/16/2016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8/16/2016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8/16/2016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8/16/2016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8/16/2016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8/16/2016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8/16/2016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8/16/2016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8/16/2016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8/16/2016</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www.cdse.edu/catalog/index.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www.cdse.edu/catalog/curricula/index.html" TargetMode="External"/><Relationship Id="rId4" Type="http://schemas.openxmlformats.org/officeDocument/2006/relationships/hyperlink" Target="http://www.cdse.edu/resources/supplemental-videos-packaging.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cdse.edu/resources/posters.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fiswg.research.ucf.edu/itar.html" TargetMode="External"/><Relationship Id="rId3" Type="http://schemas.openxmlformats.org/officeDocument/2006/relationships/hyperlink" Target="http://fiswg.research.ucf.edu/" TargetMode="External"/><Relationship Id="rId7" Type="http://schemas.openxmlformats.org/officeDocument/2006/relationships/hyperlink" Target="http://fiswg.research.ucf.edu/ci.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fiswg.research.ucf.edu/education.html" TargetMode="External"/><Relationship Id="rId5" Type="http://schemas.openxmlformats.org/officeDocument/2006/relationships/hyperlink" Target="http://fiswg.research.ucf.edu/information.html" TargetMode="External"/><Relationship Id="rId4" Type="http://schemas.openxmlformats.org/officeDocument/2006/relationships/hyperlink" Target="http://fiswg.research.ucf.edu/industrial_security.htm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opsecprofessionals.org/humordir/classified.mpg"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nsi.org/form_SamplesReports.html" TargetMode="External"/><Relationship Id="rId3" Type="http://schemas.openxmlformats.org/officeDocument/2006/relationships/hyperlink" Target="http://www.dss.mil/" TargetMode="External"/><Relationship Id="rId7" Type="http://schemas.openxmlformats.org/officeDocument/2006/relationships/hyperlink" Target="https://www.clearancejobs.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fbi.gov/" TargetMode="External"/><Relationship Id="rId5" Type="http://schemas.openxmlformats.org/officeDocument/2006/relationships/hyperlink" Target="http://fiswg.research.ucf.edu/" TargetMode="External"/><Relationship Id="rId4" Type="http://schemas.openxmlformats.org/officeDocument/2006/relationships/hyperlink" Target="http://www.cdse.edu/resources/index.html"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www.clearancejobs.com/" TargetMode="External"/><Relationship Id="rId3" Type="http://schemas.openxmlformats.org/officeDocument/2006/relationships/hyperlink" Target="http://www.dss.mil/" TargetMode="External"/><Relationship Id="rId7" Type="http://schemas.openxmlformats.org/officeDocument/2006/relationships/hyperlink" Target="https://archives.fbi.gov/archives/fun-games"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www.fbi.gov/" TargetMode="External"/><Relationship Id="rId11" Type="http://schemas.openxmlformats.org/officeDocument/2006/relationships/hyperlink" Target="https://www.nsi.org/newsletter.html" TargetMode="External"/><Relationship Id="rId5" Type="http://schemas.openxmlformats.org/officeDocument/2006/relationships/hyperlink" Target="http://fiswg.research.ucf.edu/" TargetMode="External"/><Relationship Id="rId10" Type="http://schemas.openxmlformats.org/officeDocument/2006/relationships/hyperlink" Target="https://www.nsi.org/pdf/ESC_Sample.pdf" TargetMode="External"/><Relationship Id="rId4" Type="http://schemas.openxmlformats.org/officeDocument/2006/relationships/hyperlink" Target="http://www.cdse.edu/resources/index.html" TargetMode="External"/><Relationship Id="rId9" Type="http://schemas.openxmlformats.org/officeDocument/2006/relationships/hyperlink" Target="https://www.nsi.org/form_SamplesReports.html"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dss.mi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dss.mil/isp/fac_clear/fac_clear_check.html" TargetMode="External"/><Relationship Id="rId4" Type="http://schemas.openxmlformats.org/officeDocument/2006/relationships/hyperlink" Target="http://www.dss.mil/isp/fac_clear/download_nispom.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www.cdse.edu/shorts/personnel-security.html" TargetMode="External"/><Relationship Id="rId3" Type="http://schemas.openxmlformats.org/officeDocument/2006/relationships/hyperlink" Target="http://www.cdse.edu/shorts/counterintelligence.html" TargetMode="External"/><Relationship Id="rId7" Type="http://schemas.openxmlformats.org/officeDocument/2006/relationships/hyperlink" Target="http://www.cdse.edu/shorts/information-security.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www.cdse.edu/shorts/industrial-security.html" TargetMode="External"/><Relationship Id="rId11" Type="http://schemas.openxmlformats.org/officeDocument/2006/relationships/hyperlink" Target="http://www.cdse.edu/shorts/index.html" TargetMode="External"/><Relationship Id="rId5" Type="http://schemas.openxmlformats.org/officeDocument/2006/relationships/hyperlink" Target="http://www.cdse.edu/shorts/general-security.html" TargetMode="External"/><Relationship Id="rId10" Type="http://schemas.openxmlformats.org/officeDocument/2006/relationships/hyperlink" Target="http://www.cdse.edu/shorts/sap.html" TargetMode="External"/><Relationship Id="rId4" Type="http://schemas.openxmlformats.org/officeDocument/2006/relationships/hyperlink" Target="http://www.cdse.edu/shorts/cybersecurity.html" TargetMode="External"/><Relationship Id="rId9" Type="http://schemas.openxmlformats.org/officeDocument/2006/relationships/hyperlink" Target="http://www.cdse.edu/shorts/physical-security.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cdse.edu/toolkit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cdse.edu/toolkits/secasst/index.php"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cdse.edu/resources/supplemental-job-aid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cdse.edu/resources/physical-security.html" TargetMode="External"/><Relationship Id="rId4" Type="http://schemas.openxmlformats.org/officeDocument/2006/relationships/hyperlink" Target="http://www.cdse.edu/documents/cdse/self_inspect_handbook_nisp.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4" y="721695"/>
            <a:ext cx="9471481" cy="2770909"/>
          </a:xfrm>
        </p:spPr>
        <p:txBody>
          <a:bodyPr/>
          <a:lstStyle/>
          <a:p>
            <a:r>
              <a:rPr lang="en-US" dirty="0" smtClean="0"/>
              <a:t>FSO Resources, Tips, and </a:t>
            </a:r>
            <a:r>
              <a:rPr lang="en-US" dirty="0"/>
              <a:t/>
            </a:r>
            <a:br>
              <a:rPr lang="en-US" dirty="0"/>
            </a:br>
            <a:r>
              <a:rPr lang="en-US" dirty="0"/>
              <a:t>Reporting </a:t>
            </a:r>
            <a:r>
              <a:rPr lang="en-US" dirty="0" smtClean="0"/>
              <a:t>Requirements –What </a:t>
            </a:r>
            <a:r>
              <a:rPr lang="en-US" dirty="0"/>
              <a:t>you Need </a:t>
            </a:r>
            <a:r>
              <a:rPr lang="en-US" dirty="0" smtClean="0"/>
              <a:t>to Know</a:t>
            </a:r>
            <a:endParaRPr lang="en-US" dirty="0"/>
          </a:p>
        </p:txBody>
      </p:sp>
      <p:sp>
        <p:nvSpPr>
          <p:cNvPr id="3" name="Subtitle 2"/>
          <p:cNvSpPr>
            <a:spLocks noGrp="1"/>
          </p:cNvSpPr>
          <p:nvPr>
            <p:ph type="subTitle" idx="1"/>
          </p:nvPr>
        </p:nvSpPr>
        <p:spPr>
          <a:xfrm>
            <a:off x="3106584" y="4594577"/>
            <a:ext cx="8057285" cy="258013"/>
          </a:xfrm>
        </p:spPr>
        <p:txBody>
          <a:bodyPr>
            <a:noAutofit/>
          </a:bodyPr>
          <a:lstStyle/>
          <a:p>
            <a:pPr algn="r"/>
            <a:r>
              <a:rPr lang="en-US" b="1" dirty="0" smtClean="0">
                <a:solidFill>
                  <a:schemeClr val="bg1">
                    <a:lumMod val="85000"/>
                  </a:schemeClr>
                </a:solidFill>
              </a:rPr>
              <a:t>HELEN mac DONALD</a:t>
            </a:r>
          </a:p>
        </p:txBody>
      </p:sp>
      <p:sp>
        <p:nvSpPr>
          <p:cNvPr id="7" name="Subtitle 2"/>
          <p:cNvSpPr txBox="1">
            <a:spLocks/>
          </p:cNvSpPr>
          <p:nvPr/>
        </p:nvSpPr>
        <p:spPr bwMode="gray">
          <a:xfrm>
            <a:off x="952506" y="4939802"/>
            <a:ext cx="10431994" cy="1239271"/>
          </a:xfrm>
          <a:prstGeom prst="rect">
            <a:avLst/>
          </a:prstGeom>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US" sz="3200" b="1" dirty="0" smtClean="0">
                <a:solidFill>
                  <a:schemeClr val="bg2">
                    <a:lumMod val="50000"/>
                  </a:schemeClr>
                </a:solidFill>
              </a:rPr>
              <a:t>AMTIS, INC. </a:t>
            </a:r>
          </a:p>
          <a:p>
            <a:pPr algn="ctr"/>
            <a:r>
              <a:rPr lang="en-US" sz="3200" b="1" dirty="0" smtClean="0">
                <a:solidFill>
                  <a:schemeClr val="bg2">
                    <a:lumMod val="50000"/>
                  </a:schemeClr>
                </a:solidFill>
              </a:rPr>
              <a:t>AIT ENGINEERING</a:t>
            </a:r>
            <a:endParaRPr lang="en-US" sz="3200" b="1" dirty="0">
              <a:solidFill>
                <a:schemeClr val="bg2">
                  <a:lumMod val="50000"/>
                </a:schemeClr>
              </a:solidFill>
            </a:endParaRPr>
          </a:p>
        </p:txBody>
      </p:sp>
      <p:pic>
        <p:nvPicPr>
          <p:cNvPr id="8" name="Picture 1" descr="cid:image001.png@01CC26BC.184231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7724" y="4968367"/>
            <a:ext cx="1804342" cy="1236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 descr="AIT_400x120 - Cop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46666" y="5129229"/>
            <a:ext cx="30099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154954" y="3720425"/>
            <a:ext cx="9572186"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chemeClr val="accent1">
                    <a:lumMod val="40000"/>
                    <a:lumOff val="60000"/>
                  </a:schemeClr>
                </a:solidFill>
              </a:rPr>
              <a:t>AN OVERVIEW OF FSO RESOURCES, TOOLKITS, JOB AIDS, TRAINING</a:t>
            </a:r>
          </a:p>
          <a:p>
            <a:pPr marL="285750" indent="-285750">
              <a:buFont typeface="Arial" panose="020B0604020202020204" pitchFamily="34" charset="0"/>
              <a:buChar char="•"/>
            </a:pPr>
            <a:r>
              <a:rPr lang="en-US" dirty="0" smtClean="0">
                <a:solidFill>
                  <a:schemeClr val="accent1">
                    <a:lumMod val="40000"/>
                    <a:lumOff val="60000"/>
                  </a:schemeClr>
                </a:solidFill>
              </a:rPr>
              <a:t>AN OVERVIEW OF YOUR REPORTING REQUIREMENTS</a:t>
            </a:r>
            <a:endParaRPr lang="en-US" dirty="0">
              <a:solidFill>
                <a:schemeClr val="accent1">
                  <a:lumMod val="40000"/>
                  <a:lumOff val="60000"/>
                </a:schemeClr>
              </a:solidFill>
            </a:endParaRPr>
          </a:p>
        </p:txBody>
      </p:sp>
    </p:spTree>
    <p:extLst>
      <p:ext uri="{BB962C8B-B14F-4D97-AF65-F5344CB8AC3E}">
        <p14:creationId xmlns:p14="http://schemas.microsoft.com/office/powerpoint/2010/main" val="7500691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Training Videos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endParaRPr lang="en-US" sz="3600" dirty="0"/>
          </a:p>
          <a:p>
            <a:r>
              <a:rPr lang="en-US" sz="3600" dirty="0" smtClean="0">
                <a:hlinkClick r:id="rId3"/>
              </a:rPr>
              <a:t>Training</a:t>
            </a:r>
            <a:endParaRPr lang="en-US" sz="3600" dirty="0" smtClean="0"/>
          </a:p>
          <a:p>
            <a:pPr lvl="1"/>
            <a:r>
              <a:rPr lang="en-US" sz="3600" dirty="0" smtClean="0"/>
              <a:t>EXAMPLE – </a:t>
            </a:r>
            <a:r>
              <a:rPr lang="en-US" sz="3600" dirty="0">
                <a:hlinkClick r:id="rId4"/>
              </a:rPr>
              <a:t>Classified Material Packaging – </a:t>
            </a:r>
            <a:r>
              <a:rPr lang="en-US" sz="3600" dirty="0" smtClean="0">
                <a:hlinkClick r:id="rId4"/>
              </a:rPr>
              <a:t>VIDEO</a:t>
            </a:r>
            <a:endParaRPr lang="en-US" sz="3600" dirty="0" smtClean="0"/>
          </a:p>
          <a:p>
            <a:pPr lvl="1"/>
            <a:r>
              <a:rPr lang="en-US" sz="3600" dirty="0">
                <a:hlinkClick r:id="rId5"/>
              </a:rPr>
              <a:t>Description of the courses and examinations comprising the FSO </a:t>
            </a:r>
            <a:r>
              <a:rPr lang="en-US" sz="3600" dirty="0" smtClean="0">
                <a:hlinkClick r:id="rId5"/>
              </a:rPr>
              <a:t>curricula</a:t>
            </a:r>
            <a:endParaRPr lang="en-US" sz="3600" dirty="0"/>
          </a:p>
          <a:p>
            <a:pPr lvl="1"/>
            <a:endParaRPr lang="en-US" sz="3600" dirty="0"/>
          </a:p>
          <a:p>
            <a:endParaRPr lang="en-US" sz="3600" dirty="0"/>
          </a:p>
          <a:p>
            <a:endParaRPr lang="en-US" sz="3600" dirty="0"/>
          </a:p>
        </p:txBody>
      </p:sp>
    </p:spTree>
    <p:extLst>
      <p:ext uri="{BB962C8B-B14F-4D97-AF65-F5344CB8AC3E}">
        <p14:creationId xmlns:p14="http://schemas.microsoft.com/office/powerpoint/2010/main" val="18408192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Posters</a:t>
            </a:r>
            <a:endParaRPr lang="en-US" dirty="0"/>
          </a:p>
        </p:txBody>
      </p:sp>
      <p:sp>
        <p:nvSpPr>
          <p:cNvPr id="3" name="Content Placeholder 2"/>
          <p:cNvSpPr>
            <a:spLocks noGrp="1"/>
          </p:cNvSpPr>
          <p:nvPr>
            <p:ph idx="1"/>
          </p:nvPr>
        </p:nvSpPr>
        <p:spPr/>
        <p:txBody>
          <a:bodyPr>
            <a:normAutofit/>
          </a:bodyPr>
          <a:lstStyle/>
          <a:p>
            <a:r>
              <a:rPr lang="en-US" sz="3600" dirty="0" smtClean="0">
                <a:hlinkClick r:id="rId3"/>
              </a:rPr>
              <a:t>Posters</a:t>
            </a:r>
            <a:endParaRPr lang="en-US" sz="3600" dirty="0" smtClean="0"/>
          </a:p>
        </p:txBody>
      </p:sp>
    </p:spTree>
    <p:extLst>
      <p:ext uri="{BB962C8B-B14F-4D97-AF65-F5344CB8AC3E}">
        <p14:creationId xmlns:p14="http://schemas.microsoft.com/office/powerpoint/2010/main" val="9634566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 Question 3 </a:t>
            </a:r>
            <a:endParaRPr lang="en-US" dirty="0"/>
          </a:p>
        </p:txBody>
      </p:sp>
      <p:sp>
        <p:nvSpPr>
          <p:cNvPr id="4" name="Content Placeholder 3"/>
          <p:cNvSpPr>
            <a:spLocks noGrp="1"/>
          </p:cNvSpPr>
          <p:nvPr>
            <p:ph idx="1"/>
          </p:nvPr>
        </p:nvSpPr>
        <p:spPr>
          <a:xfrm>
            <a:off x="741872" y="2374711"/>
            <a:ext cx="10990053" cy="4013579"/>
          </a:xfrm>
        </p:spPr>
        <p:style>
          <a:lnRef idx="1">
            <a:schemeClr val="accent6"/>
          </a:lnRef>
          <a:fillRef idx="2">
            <a:schemeClr val="accent6"/>
          </a:fillRef>
          <a:effectRef idx="1">
            <a:schemeClr val="accent6"/>
          </a:effectRef>
          <a:fontRef idx="minor">
            <a:schemeClr val="dk1"/>
          </a:fontRef>
        </p:style>
        <p:txBody>
          <a:bodyPr>
            <a:noAutofit/>
          </a:bodyPr>
          <a:lstStyle/>
          <a:p>
            <a:pPr marL="0" indent="0">
              <a:buNone/>
            </a:pPr>
            <a:r>
              <a:rPr lang="en-US" sz="2800" b="1" dirty="0" smtClean="0"/>
              <a:t>What’s </a:t>
            </a:r>
            <a:r>
              <a:rPr lang="en-US" sz="2800" b="1" dirty="0"/>
              <a:t>the top focus of </a:t>
            </a:r>
            <a:r>
              <a:rPr lang="en-US" sz="2800" b="1" dirty="0" smtClean="0"/>
              <a:t>the FBI’s counterintelligence </a:t>
            </a:r>
            <a:r>
              <a:rPr lang="en-US" sz="2800" b="1" dirty="0"/>
              <a:t>program? </a:t>
            </a:r>
          </a:p>
          <a:p>
            <a:r>
              <a:rPr lang="en-US" sz="2800" dirty="0"/>
              <a:t> A) Protecting the secrets of the U.S. intelligence community</a:t>
            </a:r>
          </a:p>
          <a:p>
            <a:r>
              <a:rPr lang="en-US" sz="2800" dirty="0"/>
              <a:t> B) Keeping weapons of mass destruction and other technology out of the wrong hands</a:t>
            </a:r>
          </a:p>
          <a:p>
            <a:r>
              <a:rPr lang="en-US" sz="2800" dirty="0"/>
              <a:t> C) Protecting government secrets</a:t>
            </a:r>
          </a:p>
          <a:p>
            <a:r>
              <a:rPr lang="en-US" sz="2800" dirty="0"/>
              <a:t> D) Protecting critical national assets</a:t>
            </a:r>
          </a:p>
          <a:p>
            <a:r>
              <a:rPr lang="en-US" sz="2800" dirty="0"/>
              <a:t> E) Focusing on countries that seek our </a:t>
            </a:r>
            <a:r>
              <a:rPr lang="en-US" sz="2800" dirty="0" smtClean="0"/>
              <a:t>secrets</a:t>
            </a:r>
          </a:p>
          <a:p>
            <a:endParaRPr lang="en-US" sz="2800" dirty="0"/>
          </a:p>
          <a:p>
            <a:endParaRPr lang="en-US" sz="2800" dirty="0"/>
          </a:p>
          <a:p>
            <a:pPr marL="0" indent="0">
              <a:buNone/>
            </a:pPr>
            <a:endParaRPr lang="en-US" sz="2800" dirty="0"/>
          </a:p>
        </p:txBody>
      </p:sp>
    </p:spTree>
    <p:extLst>
      <p:ext uri="{BB962C8B-B14F-4D97-AF65-F5344CB8AC3E}">
        <p14:creationId xmlns:p14="http://schemas.microsoft.com/office/powerpoint/2010/main" val="27581086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FISWG Website</a:t>
            </a:r>
            <a:endParaRPr lang="en-US" dirty="0"/>
          </a:p>
        </p:txBody>
      </p:sp>
      <p:sp>
        <p:nvSpPr>
          <p:cNvPr id="3" name="Content Placeholder 2"/>
          <p:cNvSpPr>
            <a:spLocks noGrp="1"/>
          </p:cNvSpPr>
          <p:nvPr>
            <p:ph idx="1"/>
          </p:nvPr>
        </p:nvSpPr>
        <p:spPr>
          <a:xfrm>
            <a:off x="1090708" y="3017568"/>
            <a:ext cx="8825659" cy="3416300"/>
          </a:xfrm>
        </p:spPr>
        <p:txBody>
          <a:bodyPr>
            <a:normAutofit fontScale="92500" lnSpcReduction="20000"/>
          </a:bodyPr>
          <a:lstStyle/>
          <a:p>
            <a:r>
              <a:rPr lang="en-US" sz="3600" dirty="0" smtClean="0">
                <a:hlinkClick r:id="rId3"/>
              </a:rPr>
              <a:t>FISWG Website</a:t>
            </a:r>
            <a:endParaRPr lang="en-US" sz="3600" dirty="0" smtClean="0"/>
          </a:p>
          <a:p>
            <a:pPr lvl="1"/>
            <a:r>
              <a:rPr lang="en-US" sz="3200" dirty="0">
                <a:hlinkClick r:id="rId4"/>
              </a:rPr>
              <a:t>Industrial Security</a:t>
            </a:r>
            <a:endParaRPr lang="en-US" sz="3200" dirty="0"/>
          </a:p>
          <a:p>
            <a:pPr lvl="1"/>
            <a:r>
              <a:rPr lang="en-US" sz="3200" dirty="0">
                <a:hlinkClick r:id="rId5"/>
              </a:rPr>
              <a:t>Information Systems</a:t>
            </a:r>
            <a:endParaRPr lang="en-US" sz="3200" dirty="0"/>
          </a:p>
          <a:p>
            <a:pPr lvl="1"/>
            <a:r>
              <a:rPr lang="en-US" sz="3200" dirty="0">
                <a:hlinkClick r:id="rId6"/>
              </a:rPr>
              <a:t>Education and Briefings</a:t>
            </a:r>
            <a:endParaRPr lang="en-US" sz="3200" dirty="0"/>
          </a:p>
          <a:p>
            <a:pPr lvl="1"/>
            <a:r>
              <a:rPr lang="en-US" sz="3200" dirty="0">
                <a:hlinkClick r:id="rId7"/>
              </a:rPr>
              <a:t>Counterintelligence </a:t>
            </a:r>
            <a:r>
              <a:rPr lang="en-US" sz="3200" dirty="0" smtClean="0">
                <a:hlinkClick r:id="rId7"/>
              </a:rPr>
              <a:t>Awareness</a:t>
            </a:r>
            <a:endParaRPr lang="en-US" sz="3200" dirty="0" smtClean="0"/>
          </a:p>
          <a:p>
            <a:pPr lvl="1"/>
            <a:r>
              <a:rPr lang="en-US" sz="3200" dirty="0">
                <a:hlinkClick r:id="rId8"/>
              </a:rPr>
              <a:t>International Traffic in Arms Regulations / Export </a:t>
            </a:r>
            <a:r>
              <a:rPr lang="en-US" sz="3200" dirty="0" smtClean="0">
                <a:hlinkClick r:id="rId8"/>
              </a:rPr>
              <a:t>Control</a:t>
            </a:r>
            <a:endParaRPr lang="en-US" sz="3200" dirty="0"/>
          </a:p>
          <a:p>
            <a:pPr lvl="1"/>
            <a:endParaRPr lang="en-US" sz="3400" dirty="0"/>
          </a:p>
        </p:txBody>
      </p:sp>
    </p:spTree>
    <p:extLst>
      <p:ext uri="{BB962C8B-B14F-4D97-AF65-F5344CB8AC3E}">
        <p14:creationId xmlns:p14="http://schemas.microsoft.com/office/powerpoint/2010/main" val="18135620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 Question 4</a:t>
            </a:r>
            <a:endParaRPr lang="en-US" dirty="0"/>
          </a:p>
        </p:txBody>
      </p:sp>
      <p:sp>
        <p:nvSpPr>
          <p:cNvPr id="4" name="Content Placeholder 3"/>
          <p:cNvSpPr>
            <a:spLocks noGrp="1"/>
          </p:cNvSpPr>
          <p:nvPr>
            <p:ph idx="1"/>
          </p:nvPr>
        </p:nvSpPr>
        <p:spPr>
          <a:xfrm>
            <a:off x="1154954" y="2374711"/>
            <a:ext cx="10336461" cy="4013579"/>
          </a:xfrm>
        </p:spPr>
        <p:style>
          <a:lnRef idx="1">
            <a:schemeClr val="accent6"/>
          </a:lnRef>
          <a:fillRef idx="2">
            <a:schemeClr val="accent6"/>
          </a:fillRef>
          <a:effectRef idx="1">
            <a:schemeClr val="accent6"/>
          </a:effectRef>
          <a:fontRef idx="minor">
            <a:schemeClr val="dk1"/>
          </a:fontRef>
        </p:style>
        <p:txBody>
          <a:bodyPr>
            <a:noAutofit/>
          </a:bodyPr>
          <a:lstStyle/>
          <a:p>
            <a:pPr marL="0" indent="0">
              <a:buNone/>
            </a:pPr>
            <a:endParaRPr lang="en-US" sz="3200" b="1" dirty="0" smtClean="0"/>
          </a:p>
          <a:p>
            <a:pPr marL="0" indent="0">
              <a:buNone/>
            </a:pPr>
            <a:r>
              <a:rPr lang="en-US" sz="3200" b="1" dirty="0" smtClean="0"/>
              <a:t>True </a:t>
            </a:r>
            <a:r>
              <a:rPr lang="en-US" sz="3200" b="1" dirty="0"/>
              <a:t>or </a:t>
            </a:r>
            <a:r>
              <a:rPr lang="en-US" sz="3200" b="1" dirty="0" smtClean="0"/>
              <a:t>False</a:t>
            </a:r>
            <a:r>
              <a:rPr lang="en-US" sz="3200" b="1" dirty="0"/>
              <a:t>: </a:t>
            </a:r>
            <a:endParaRPr lang="en-US" sz="3200" b="1" dirty="0" smtClean="0"/>
          </a:p>
          <a:p>
            <a:pPr marL="0" indent="0">
              <a:buNone/>
            </a:pPr>
            <a:r>
              <a:rPr lang="en-US" sz="3200" dirty="0" smtClean="0"/>
              <a:t>Economic </a:t>
            </a:r>
            <a:r>
              <a:rPr lang="en-US" sz="3200" dirty="0"/>
              <a:t>espionage—the theft of trade secrets and other competitive information—costs U.S. companies billions of dollars a year.</a:t>
            </a:r>
          </a:p>
        </p:txBody>
      </p:sp>
    </p:spTree>
    <p:extLst>
      <p:ext uri="{BB962C8B-B14F-4D97-AF65-F5344CB8AC3E}">
        <p14:creationId xmlns:p14="http://schemas.microsoft.com/office/powerpoint/2010/main" val="18695781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INTERACTIVE!!</a:t>
            </a:r>
            <a:endParaRPr lang="en-US" dirty="0"/>
          </a:p>
        </p:txBody>
      </p:sp>
      <p:sp>
        <p:nvSpPr>
          <p:cNvPr id="3" name="Content Placeholder 2"/>
          <p:cNvSpPr>
            <a:spLocks noGrp="1"/>
          </p:cNvSpPr>
          <p:nvPr>
            <p:ph idx="1"/>
          </p:nvPr>
        </p:nvSpPr>
        <p:spPr>
          <a:xfrm>
            <a:off x="339635" y="2429329"/>
            <a:ext cx="11521440" cy="4293687"/>
          </a:xfrm>
        </p:spPr>
        <p:txBody>
          <a:bodyPr/>
          <a:lstStyle/>
          <a:p>
            <a:r>
              <a:rPr lang="en-US" dirty="0" smtClean="0"/>
              <a:t> </a:t>
            </a:r>
            <a:endParaRPr lang="en-US" dirty="0"/>
          </a:p>
        </p:txBody>
      </p:sp>
      <p:pic>
        <p:nvPicPr>
          <p:cNvPr id="1030" name="Picture 3" descr="image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1650" y="689238"/>
            <a:ext cx="5713412" cy="1982788"/>
          </a:xfrm>
          <a:prstGeom prst="rect">
            <a:avLst/>
          </a:prstGeom>
          <a:solidFill>
            <a:srgbClr val="FFFF99"/>
          </a:solidFill>
          <a:ln>
            <a:solidFill>
              <a:schemeClr val="tx1"/>
            </a:solidFill>
          </a:ln>
        </p:spPr>
      </p:pic>
      <p:sp>
        <p:nvSpPr>
          <p:cNvPr id="7" name="Rectangle 6"/>
          <p:cNvSpPr/>
          <p:nvPr/>
        </p:nvSpPr>
        <p:spPr>
          <a:xfrm>
            <a:off x="339635" y="2529458"/>
            <a:ext cx="11652069" cy="4324261"/>
          </a:xfrm>
          <a:prstGeom prst="rect">
            <a:avLst/>
          </a:prstGeom>
          <a:solidFill>
            <a:srgbClr val="FFFF99"/>
          </a:solidFill>
          <a:ln>
            <a:solidFill>
              <a:schemeClr val="tx1"/>
            </a:solidFill>
          </a:ln>
        </p:spPr>
        <p:txBody>
          <a:bodyPr wrap="square">
            <a:spAutoFit/>
          </a:bodyPr>
          <a:lstStyle/>
          <a:p>
            <a:r>
              <a:rPr lang="en-US" sz="1250" dirty="0"/>
              <a:t>The leading cause of insider threats, according to a survey commissioned by Raytheon/Websense, is not the malicious insider…it’s employee negligence!</a:t>
            </a:r>
          </a:p>
          <a:p>
            <a:r>
              <a:rPr lang="en-US" sz="1250" dirty="0"/>
              <a:t> </a:t>
            </a:r>
          </a:p>
          <a:p>
            <a:r>
              <a:rPr lang="en-US" sz="1250" dirty="0"/>
              <a:t>The survey found 70 percent of U.S. survey respondents report more security incidents are caused by unintentional mistakes than intentional and/or malicious acts.</a:t>
            </a:r>
          </a:p>
          <a:p>
            <a:r>
              <a:rPr lang="en-US" sz="1250" dirty="0"/>
              <a:t> </a:t>
            </a:r>
          </a:p>
          <a:p>
            <a:r>
              <a:rPr lang="en-US" sz="1250" b="1" dirty="0"/>
              <a:t>Careless employees leave sensitive documents in plain view, share passwords, bypass security procedures, become victims of phishing scams and transfer sensitive data to the public cloud without company approval.</a:t>
            </a:r>
          </a:p>
          <a:p>
            <a:r>
              <a:rPr lang="en-US" sz="1250" dirty="0"/>
              <a:t> </a:t>
            </a:r>
          </a:p>
          <a:p>
            <a:r>
              <a:rPr lang="en-US" sz="1250" dirty="0"/>
              <a:t>The report stated IT security professionals “spend an average of almost three hours each day dealing with the security risks caused by employee mistakes or negligence,” and “almost two hours is wasted due to insider carelessness.”</a:t>
            </a:r>
          </a:p>
          <a:p>
            <a:endParaRPr lang="en-US" sz="1250" dirty="0"/>
          </a:p>
          <a:p>
            <a:r>
              <a:rPr lang="en-US" sz="1250" dirty="0"/>
              <a:t>Not only do unintentional insiders pose a serious security risk, they are also a significant drain on an organization’s resources. The report stated unintentional employee negligence could cost a U.S. company up to $1.5 million for time wasted responding to security breaches.</a:t>
            </a:r>
          </a:p>
          <a:p>
            <a:r>
              <a:rPr lang="en-US" sz="1250" dirty="0"/>
              <a:t> </a:t>
            </a:r>
          </a:p>
          <a:p>
            <a:r>
              <a:rPr lang="en-US" sz="1250" dirty="0"/>
              <a:t>While workplace stress, multitasking, long hours and a lack of resources and budget appear to be very large contributors to employee negligence, if we follow simple processes in our daily routines, the risk will be greatly reduced.</a:t>
            </a:r>
          </a:p>
          <a:p>
            <a:endParaRPr lang="en-US" sz="1250" dirty="0"/>
          </a:p>
          <a:p>
            <a:r>
              <a:rPr lang="en-US" sz="1250" b="1" dirty="0">
                <a:solidFill>
                  <a:srgbClr val="C00000"/>
                </a:solidFill>
              </a:rPr>
              <a:t>The first 3 emails I receive that give me a good suggestion for reducing unintentional risk of employee mistakes will each receive a scratch-off lottery ticket</a:t>
            </a:r>
            <a:r>
              <a:rPr lang="en-US" sz="1250" b="1" dirty="0" smtClean="0">
                <a:solidFill>
                  <a:srgbClr val="C00000"/>
                </a:solidFill>
              </a:rPr>
              <a:t>!</a:t>
            </a:r>
          </a:p>
          <a:p>
            <a:endParaRPr lang="en-US" sz="1200" dirty="0" smtClean="0"/>
          </a:p>
          <a:p>
            <a:r>
              <a:rPr lang="en-US" sz="900" b="1" dirty="0"/>
              <a:t>Source: Homeland Security Today; Krysta Dodd, Staff Writer; 08/11/2015</a:t>
            </a:r>
            <a:r>
              <a:rPr lang="en-US" sz="1300" dirty="0"/>
              <a:t> </a:t>
            </a:r>
          </a:p>
        </p:txBody>
      </p:sp>
      <p:sp>
        <p:nvSpPr>
          <p:cNvPr id="6" name="Content Placeholder 3"/>
          <p:cNvSpPr txBox="1">
            <a:spLocks/>
          </p:cNvSpPr>
          <p:nvPr/>
        </p:nvSpPr>
        <p:spPr>
          <a:xfrm>
            <a:off x="540328" y="1739810"/>
            <a:ext cx="4405746" cy="426303"/>
          </a:xfrm>
          <a:prstGeom prst="rect">
            <a:avLst/>
          </a:prstGeom>
          <a:solidFill>
            <a:schemeClr val="accent6">
              <a:lumMod val="20000"/>
              <a:lumOff val="80000"/>
            </a:schemeClr>
          </a:solidFill>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pPr marL="0" indent="0" algn="ctr">
              <a:buNone/>
            </a:pPr>
            <a:r>
              <a:rPr lang="en-US" sz="2400" b="1" dirty="0" smtClean="0">
                <a:hlinkClick r:id="rId4"/>
              </a:rPr>
              <a:t>Humor - Beach Scene Video</a:t>
            </a:r>
            <a:endParaRPr lang="en-US" sz="2400" b="1" dirty="0"/>
          </a:p>
        </p:txBody>
      </p:sp>
    </p:spTree>
    <p:extLst>
      <p:ext uri="{BB962C8B-B14F-4D97-AF65-F5344CB8AC3E}">
        <p14:creationId xmlns:p14="http://schemas.microsoft.com/office/powerpoint/2010/main" val="36612008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761413" cy="1050004"/>
          </a:xfrm>
        </p:spPr>
        <p:txBody>
          <a:bodyPr/>
          <a:lstStyle/>
          <a:p>
            <a:r>
              <a:rPr lang="en-US" dirty="0" smtClean="0"/>
              <a:t>REPORTING REQUIREMENTS – </a:t>
            </a:r>
            <a:br>
              <a:rPr lang="en-US" dirty="0" smtClean="0"/>
            </a:br>
            <a:r>
              <a:rPr lang="en-US" dirty="0" smtClean="0"/>
              <a:t>NISPOM CHAPTER 1, SECTION 3</a:t>
            </a:r>
            <a:endParaRPr lang="en-US" dirty="0"/>
          </a:p>
        </p:txBody>
      </p:sp>
      <p:sp>
        <p:nvSpPr>
          <p:cNvPr id="3" name="Content Placeholder 2"/>
          <p:cNvSpPr>
            <a:spLocks noGrp="1"/>
          </p:cNvSpPr>
          <p:nvPr>
            <p:ph idx="1"/>
          </p:nvPr>
        </p:nvSpPr>
        <p:spPr/>
        <p:txBody>
          <a:bodyPr>
            <a:normAutofit fontScale="85000" lnSpcReduction="20000"/>
          </a:bodyPr>
          <a:lstStyle/>
          <a:p>
            <a:r>
              <a:rPr lang="en-US" sz="3600" dirty="0"/>
              <a:t>Reports to be Submitted to the </a:t>
            </a:r>
            <a:r>
              <a:rPr lang="en-US" sz="3600" dirty="0" smtClean="0"/>
              <a:t>FBI</a:t>
            </a:r>
          </a:p>
          <a:p>
            <a:r>
              <a:rPr lang="en-US" sz="3600" dirty="0"/>
              <a:t>Reports to be Submitted to the </a:t>
            </a:r>
            <a:r>
              <a:rPr lang="en-US" sz="3600" dirty="0" smtClean="0"/>
              <a:t>CSA</a:t>
            </a:r>
          </a:p>
          <a:p>
            <a:r>
              <a:rPr lang="en-US" sz="3600" dirty="0"/>
              <a:t>Reports of Loss, Compromise, or Suspected </a:t>
            </a:r>
            <a:r>
              <a:rPr lang="en-US" sz="3600" dirty="0" smtClean="0"/>
              <a:t>Compromise</a:t>
            </a:r>
          </a:p>
          <a:p>
            <a:r>
              <a:rPr lang="en-US" sz="3600" dirty="0"/>
              <a:t>Individual Culpability </a:t>
            </a:r>
            <a:r>
              <a:rPr lang="en-US" sz="3600" dirty="0" smtClean="0"/>
              <a:t>Reports</a:t>
            </a:r>
          </a:p>
          <a:p>
            <a:pPr marL="0" indent="0">
              <a:buNone/>
            </a:pPr>
            <a:endParaRPr lang="en-US" sz="3600" b="1" dirty="0" smtClean="0">
              <a:solidFill>
                <a:srgbClr val="C00000"/>
              </a:solidFill>
              <a:effectLst>
                <a:outerShdw blurRad="38100" dist="38100" dir="2700000" algn="tl">
                  <a:srgbClr val="000000">
                    <a:alpha val="43137"/>
                  </a:srgbClr>
                </a:outerShdw>
              </a:effectLst>
            </a:endParaRPr>
          </a:p>
          <a:p>
            <a:pPr marL="0" indent="0" algn="ctr">
              <a:buNone/>
            </a:pPr>
            <a:r>
              <a:rPr lang="en-US" sz="3600" b="1" dirty="0" smtClean="0">
                <a:solidFill>
                  <a:srgbClr val="C00000"/>
                </a:solidFill>
                <a:effectLst>
                  <a:outerShdw blurRad="38100" dist="38100" dir="2700000" algn="tl">
                    <a:srgbClr val="000000">
                      <a:alpha val="43137"/>
                    </a:srgbClr>
                  </a:outerShdw>
                </a:effectLst>
              </a:rPr>
              <a:t>Q</a:t>
            </a:r>
            <a:r>
              <a:rPr lang="en-US" sz="3600" b="1" dirty="0">
                <a:solidFill>
                  <a:srgbClr val="C00000"/>
                </a:solidFill>
                <a:effectLst>
                  <a:outerShdw blurRad="38100" dist="38100" dir="2700000" algn="tl">
                    <a:srgbClr val="000000">
                      <a:alpha val="43137"/>
                    </a:srgbClr>
                  </a:outerShdw>
                </a:effectLst>
              </a:rPr>
              <a:t>:  Who is your CSA?</a:t>
            </a:r>
          </a:p>
          <a:p>
            <a:endParaRPr lang="en-US" sz="3600" dirty="0" smtClean="0"/>
          </a:p>
          <a:p>
            <a:endParaRPr lang="en-US" sz="3600" dirty="0" smtClean="0"/>
          </a:p>
        </p:txBody>
      </p:sp>
    </p:spTree>
    <p:extLst>
      <p:ext uri="{BB962C8B-B14F-4D97-AF65-F5344CB8AC3E}">
        <p14:creationId xmlns:p14="http://schemas.microsoft.com/office/powerpoint/2010/main" val="16771824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622974" cy="706964"/>
          </a:xfrm>
        </p:spPr>
        <p:txBody>
          <a:bodyPr/>
          <a:lstStyle/>
          <a:p>
            <a:r>
              <a:rPr lang="en-US" dirty="0" smtClean="0"/>
              <a:t>REPORTING REQUIREMENTS – Reports to FBI </a:t>
            </a:r>
            <a:endParaRPr lang="en-US" dirty="0"/>
          </a:p>
        </p:txBody>
      </p:sp>
      <p:sp>
        <p:nvSpPr>
          <p:cNvPr id="4" name="Content Placeholder 3"/>
          <p:cNvSpPr>
            <a:spLocks noGrp="1"/>
          </p:cNvSpPr>
          <p:nvPr>
            <p:ph idx="1"/>
          </p:nvPr>
        </p:nvSpPr>
        <p:spPr>
          <a:xfrm>
            <a:off x="1154954" y="2468589"/>
            <a:ext cx="9892797" cy="4202034"/>
          </a:xfrm>
        </p:spPr>
        <p:txBody>
          <a:bodyPr>
            <a:normAutofit/>
          </a:bodyPr>
          <a:lstStyle/>
          <a:p>
            <a:r>
              <a:rPr lang="en-US" sz="2800" dirty="0" smtClean="0"/>
              <a:t>Promptly </a:t>
            </a:r>
            <a:r>
              <a:rPr lang="en-US" sz="2800" dirty="0"/>
              <a:t>submit </a:t>
            </a:r>
            <a:r>
              <a:rPr lang="en-US" sz="2800" dirty="0" smtClean="0"/>
              <a:t>written </a:t>
            </a:r>
            <a:r>
              <a:rPr lang="en-US" sz="2800" dirty="0"/>
              <a:t>report to the nearest </a:t>
            </a:r>
            <a:r>
              <a:rPr lang="en-US" sz="2800" dirty="0" smtClean="0"/>
              <a:t>FBI field </a:t>
            </a:r>
            <a:r>
              <a:rPr lang="en-US" sz="2800" dirty="0"/>
              <a:t>office of </a:t>
            </a:r>
            <a:r>
              <a:rPr lang="en-US" sz="2800" dirty="0" smtClean="0"/>
              <a:t>actual</a:t>
            </a:r>
            <a:r>
              <a:rPr lang="en-US" sz="2800" dirty="0"/>
              <a:t>, probable or possible espionage, sabotage, terrorism, or subversive activities at any of its locations. </a:t>
            </a:r>
            <a:endParaRPr lang="en-US" sz="2800" dirty="0" smtClean="0"/>
          </a:p>
          <a:p>
            <a:r>
              <a:rPr lang="en-US" sz="2800" dirty="0" smtClean="0"/>
              <a:t>Initial </a:t>
            </a:r>
            <a:r>
              <a:rPr lang="en-US" sz="2800" dirty="0"/>
              <a:t>report may be made by phone, but it must be followed in </a:t>
            </a:r>
            <a:r>
              <a:rPr lang="en-US" sz="2800" dirty="0" smtClean="0"/>
              <a:t>writing.</a:t>
            </a:r>
          </a:p>
          <a:p>
            <a:r>
              <a:rPr lang="en-US" sz="2800" dirty="0" smtClean="0"/>
              <a:t>A </a:t>
            </a:r>
            <a:r>
              <a:rPr lang="en-US" sz="2800" dirty="0"/>
              <a:t>copy of the written report shall be provided to </a:t>
            </a:r>
            <a:r>
              <a:rPr lang="en-US" sz="2800" dirty="0" smtClean="0"/>
              <a:t>the </a:t>
            </a:r>
            <a:r>
              <a:rPr lang="en-US" sz="2800" dirty="0" smtClean="0">
                <a:solidFill>
                  <a:schemeClr val="bg2">
                    <a:lumMod val="25000"/>
                  </a:schemeClr>
                </a:solidFill>
              </a:rPr>
              <a:t>CSA.</a:t>
            </a:r>
          </a:p>
        </p:txBody>
      </p:sp>
    </p:spTree>
    <p:extLst>
      <p:ext uri="{BB962C8B-B14F-4D97-AF65-F5344CB8AC3E}">
        <p14:creationId xmlns:p14="http://schemas.microsoft.com/office/powerpoint/2010/main" val="15674917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10282542" cy="706964"/>
          </a:xfrm>
        </p:spPr>
        <p:txBody>
          <a:bodyPr/>
          <a:lstStyle/>
          <a:p>
            <a:r>
              <a:rPr lang="en-US" dirty="0" smtClean="0"/>
              <a:t>REPORTING REQUIREMENTS – Reports to CSA 1</a:t>
            </a:r>
            <a:endParaRPr lang="en-US" dirty="0"/>
          </a:p>
        </p:txBody>
      </p:sp>
      <p:sp>
        <p:nvSpPr>
          <p:cNvPr id="3" name="Content Placeholder 2"/>
          <p:cNvSpPr>
            <a:spLocks noGrp="1"/>
          </p:cNvSpPr>
          <p:nvPr>
            <p:ph idx="1"/>
          </p:nvPr>
        </p:nvSpPr>
        <p:spPr>
          <a:xfrm>
            <a:off x="584616" y="2293495"/>
            <a:ext cx="11152681" cy="4437089"/>
          </a:xfrm>
        </p:spPr>
        <p:txBody>
          <a:bodyPr>
            <a:noAutofit/>
          </a:bodyPr>
          <a:lstStyle/>
          <a:p>
            <a:pPr lvl="1"/>
            <a:r>
              <a:rPr lang="en-US" sz="2000" b="1" dirty="0" smtClean="0"/>
              <a:t>a</a:t>
            </a:r>
            <a:r>
              <a:rPr lang="en-US" sz="2000" b="1" dirty="0"/>
              <a:t>. Adverse </a:t>
            </a:r>
            <a:r>
              <a:rPr lang="en-US" sz="2000" b="1" dirty="0" smtClean="0"/>
              <a:t>Information.  </a:t>
            </a:r>
            <a:r>
              <a:rPr lang="en-US" sz="2000" dirty="0" smtClean="0"/>
              <a:t>Cleared </a:t>
            </a:r>
            <a:r>
              <a:rPr lang="en-US" sz="2000" dirty="0"/>
              <a:t>employees. </a:t>
            </a:r>
            <a:r>
              <a:rPr lang="en-US" sz="2000" dirty="0" smtClean="0"/>
              <a:t>NO rumor </a:t>
            </a:r>
            <a:r>
              <a:rPr lang="en-US" sz="2000" dirty="0"/>
              <a:t>or </a:t>
            </a:r>
            <a:r>
              <a:rPr lang="en-US" sz="2000" dirty="0" smtClean="0"/>
              <a:t>innuendo. Employee termination still requires a report. If </a:t>
            </a:r>
            <a:r>
              <a:rPr lang="en-US" sz="2000" dirty="0"/>
              <a:t>individual is </a:t>
            </a:r>
            <a:r>
              <a:rPr lang="en-US" sz="2000" dirty="0" smtClean="0"/>
              <a:t>located on </a:t>
            </a:r>
            <a:r>
              <a:rPr lang="en-US" sz="2000" dirty="0"/>
              <a:t>Federal installation, </a:t>
            </a:r>
            <a:r>
              <a:rPr lang="en-US" sz="2000" dirty="0" smtClean="0"/>
              <a:t>contractor </a:t>
            </a:r>
            <a:r>
              <a:rPr lang="en-US" sz="2000" dirty="0"/>
              <a:t>shall furnish a copy of the report and </a:t>
            </a:r>
            <a:r>
              <a:rPr lang="en-US" sz="2000" dirty="0" smtClean="0"/>
              <a:t>final </a:t>
            </a:r>
            <a:r>
              <a:rPr lang="en-US" sz="2000" dirty="0"/>
              <a:t>disposition to the commander or head of the installation.</a:t>
            </a:r>
          </a:p>
          <a:p>
            <a:pPr lvl="1"/>
            <a:r>
              <a:rPr lang="en-US" sz="2000" b="1" dirty="0" smtClean="0"/>
              <a:t>b</a:t>
            </a:r>
            <a:r>
              <a:rPr lang="en-US" sz="2000" b="1" dirty="0"/>
              <a:t>. Suspicious Contacts. </a:t>
            </a:r>
            <a:r>
              <a:rPr lang="en-US" sz="2000" dirty="0"/>
              <a:t>E</a:t>
            </a:r>
            <a:r>
              <a:rPr lang="en-US" sz="2000" dirty="0" smtClean="0"/>
              <a:t>fforts </a:t>
            </a:r>
            <a:r>
              <a:rPr lang="en-US" sz="2000" dirty="0"/>
              <a:t>by any individual, </a:t>
            </a:r>
            <a:r>
              <a:rPr lang="en-US" sz="2000" dirty="0" smtClean="0"/>
              <a:t>even U.S., </a:t>
            </a:r>
            <a:r>
              <a:rPr lang="en-US" sz="2000" dirty="0"/>
              <a:t>to obtain illegal or unauthorized access to classified information or to compromise a cleared employee. </a:t>
            </a:r>
            <a:r>
              <a:rPr lang="en-US" sz="2000" dirty="0" smtClean="0"/>
              <a:t>Also, cleared </a:t>
            </a:r>
            <a:r>
              <a:rPr lang="en-US" sz="2000" dirty="0"/>
              <a:t>employees </a:t>
            </a:r>
            <a:r>
              <a:rPr lang="en-US" sz="2000" dirty="0" smtClean="0"/>
              <a:t>who contact any foreign intelligence officers, </a:t>
            </a:r>
            <a:r>
              <a:rPr lang="en-US" sz="2000" dirty="0"/>
              <a:t>or any contact </a:t>
            </a:r>
            <a:r>
              <a:rPr lang="en-US" sz="2000" dirty="0" smtClean="0"/>
              <a:t>where employee may </a:t>
            </a:r>
            <a:r>
              <a:rPr lang="en-US" sz="2000" dirty="0"/>
              <a:t>be the target of </a:t>
            </a:r>
            <a:r>
              <a:rPr lang="en-US" sz="2000" dirty="0" smtClean="0"/>
              <a:t>a foreign attempted exploitation.</a:t>
            </a:r>
            <a:endParaRPr lang="en-US" sz="2000" dirty="0"/>
          </a:p>
          <a:p>
            <a:pPr lvl="1"/>
            <a:r>
              <a:rPr lang="en-US" sz="2000" b="1" dirty="0"/>
              <a:t>c. </a:t>
            </a:r>
            <a:r>
              <a:rPr lang="en-US" sz="2000" b="1" dirty="0" smtClean="0"/>
              <a:t>Cleared </a:t>
            </a:r>
            <a:r>
              <a:rPr lang="en-US" sz="2000" b="1" dirty="0"/>
              <a:t>Employee </a:t>
            </a:r>
            <a:r>
              <a:rPr lang="en-US" sz="2000" b="1" dirty="0" smtClean="0"/>
              <a:t>Status Change. </a:t>
            </a:r>
            <a:r>
              <a:rPr lang="en-US" sz="2000" dirty="0" smtClean="0"/>
              <a:t>(</a:t>
            </a:r>
            <a:r>
              <a:rPr lang="en-US" sz="2000" dirty="0"/>
              <a:t>1) </a:t>
            </a:r>
            <a:r>
              <a:rPr lang="en-US" sz="2000" dirty="0" smtClean="0"/>
              <a:t>death</a:t>
            </a:r>
            <a:r>
              <a:rPr lang="en-US" sz="2000" dirty="0"/>
              <a:t>; (2) </a:t>
            </a:r>
            <a:r>
              <a:rPr lang="en-US" sz="2000" dirty="0" smtClean="0"/>
              <a:t>name change; </a:t>
            </a:r>
            <a:r>
              <a:rPr lang="en-US" sz="2000" dirty="0"/>
              <a:t>(</a:t>
            </a:r>
            <a:r>
              <a:rPr lang="en-US" sz="2000" dirty="0" smtClean="0"/>
              <a:t>3) termination; </a:t>
            </a:r>
            <a:r>
              <a:rPr lang="en-US" sz="2000" dirty="0"/>
              <a:t>(4) </a:t>
            </a:r>
            <a:r>
              <a:rPr lang="en-US" sz="2000" dirty="0" smtClean="0">
                <a:solidFill>
                  <a:srgbClr val="C00000"/>
                </a:solidFill>
                <a:effectLst>
                  <a:outerShdw blurRad="38100" dist="38100" dir="2700000" algn="tl">
                    <a:srgbClr val="000000">
                      <a:alpha val="43137"/>
                    </a:srgbClr>
                  </a:outerShdw>
                </a:effectLst>
              </a:rPr>
              <a:t>citizenship change</a:t>
            </a:r>
            <a:r>
              <a:rPr lang="en-US" sz="2000" dirty="0" smtClean="0"/>
              <a:t>; (</a:t>
            </a:r>
            <a:r>
              <a:rPr lang="en-US" sz="2000" dirty="0"/>
              <a:t>5) </a:t>
            </a:r>
            <a:r>
              <a:rPr lang="en-US" sz="2000" dirty="0" smtClean="0">
                <a:solidFill>
                  <a:srgbClr val="C00000"/>
                </a:solidFill>
                <a:effectLst>
                  <a:outerShdw blurRad="38100" dist="38100" dir="2700000" algn="tl">
                    <a:srgbClr val="000000">
                      <a:alpha val="43137"/>
                    </a:srgbClr>
                  </a:outerShdw>
                </a:effectLst>
              </a:rPr>
              <a:t>future access </a:t>
            </a:r>
            <a:r>
              <a:rPr lang="en-US" sz="2000" dirty="0">
                <a:solidFill>
                  <a:srgbClr val="C00000"/>
                </a:solidFill>
                <a:effectLst>
                  <a:outerShdw blurRad="38100" dist="38100" dir="2700000" algn="tl">
                    <a:srgbClr val="000000">
                      <a:alpha val="43137"/>
                    </a:srgbClr>
                  </a:outerShdw>
                </a:effectLst>
              </a:rPr>
              <a:t>to classified information </a:t>
            </a:r>
            <a:r>
              <a:rPr lang="en-US" sz="2000" dirty="0" smtClean="0">
                <a:solidFill>
                  <a:srgbClr val="C00000"/>
                </a:solidFill>
                <a:effectLst>
                  <a:outerShdw blurRad="38100" dist="38100" dir="2700000" algn="tl">
                    <a:srgbClr val="000000">
                      <a:alpha val="43137"/>
                    </a:srgbClr>
                  </a:outerShdw>
                </a:effectLst>
              </a:rPr>
              <a:t>has </a:t>
            </a:r>
            <a:r>
              <a:rPr lang="en-US" sz="2000" dirty="0">
                <a:solidFill>
                  <a:srgbClr val="C00000"/>
                </a:solidFill>
                <a:effectLst>
                  <a:outerShdw blurRad="38100" dist="38100" dir="2700000" algn="tl">
                    <a:srgbClr val="000000">
                      <a:alpha val="43137"/>
                    </a:srgbClr>
                  </a:outerShdw>
                </a:effectLst>
              </a:rPr>
              <a:t>been reasonably foreclosed</a:t>
            </a:r>
            <a:r>
              <a:rPr lang="en-US" sz="2000" dirty="0"/>
              <a:t>. </a:t>
            </a:r>
            <a:endParaRPr lang="en-US" sz="2000" dirty="0" smtClean="0"/>
          </a:p>
          <a:p>
            <a:pPr marL="457200" lvl="1" indent="0" algn="ctr">
              <a:buNone/>
            </a:pPr>
            <a:r>
              <a:rPr lang="en-US" sz="2000" b="1" dirty="0" smtClean="0">
                <a:solidFill>
                  <a:srgbClr val="C00000"/>
                </a:solidFill>
                <a:effectLst>
                  <a:outerShdw blurRad="38100" dist="38100" dir="2700000" algn="tl">
                    <a:srgbClr val="000000">
                      <a:alpha val="43137"/>
                    </a:srgbClr>
                  </a:outerShdw>
                </a:effectLst>
              </a:rPr>
              <a:t>Q: What reporting mechanism has the CSA put in place for this?</a:t>
            </a:r>
            <a:endParaRPr lang="en-US" sz="2000"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742841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0726" y="2413416"/>
            <a:ext cx="10561818" cy="4197247"/>
          </a:xfrm>
        </p:spPr>
        <p:txBody>
          <a:bodyPr>
            <a:normAutofit/>
          </a:bodyPr>
          <a:lstStyle/>
          <a:p>
            <a:pPr lvl="1"/>
            <a:r>
              <a:rPr lang="en-US" sz="2400" b="1" dirty="0" smtClean="0"/>
              <a:t>d</a:t>
            </a:r>
            <a:r>
              <a:rPr lang="en-US" sz="2400" b="1" dirty="0"/>
              <a:t>. Citizenship by Naturalization. </a:t>
            </a:r>
            <a:r>
              <a:rPr lang="en-US" sz="2400" dirty="0" smtClean="0"/>
              <a:t>If </a:t>
            </a:r>
            <a:r>
              <a:rPr lang="en-US" sz="2400" dirty="0"/>
              <a:t>a non-U.S. citizen employee granted </a:t>
            </a:r>
            <a:r>
              <a:rPr lang="en-US" sz="2400" dirty="0">
                <a:solidFill>
                  <a:schemeClr val="tx2">
                    <a:lumMod val="75000"/>
                  </a:schemeClr>
                </a:solidFill>
              </a:rPr>
              <a:t>a Limited Access Authorization (LAA) becomes </a:t>
            </a:r>
            <a:r>
              <a:rPr lang="en-US" sz="2400" dirty="0"/>
              <a:t>a citizen through naturalization. </a:t>
            </a:r>
            <a:r>
              <a:rPr lang="en-US" sz="2400" dirty="0" smtClean="0"/>
              <a:t>Report </a:t>
            </a:r>
            <a:r>
              <a:rPr lang="en-US" sz="2400" dirty="0"/>
              <a:t>shall include: (1) city, county, and state where naturalized; (2) date naturalized; (3) court; and (4) certificate number.</a:t>
            </a:r>
          </a:p>
          <a:p>
            <a:pPr lvl="1"/>
            <a:r>
              <a:rPr lang="en-US" sz="2400" b="1" dirty="0"/>
              <a:t>e. Employees Desiring Not to Perform on Classified Work. </a:t>
            </a:r>
            <a:r>
              <a:rPr lang="en-US" sz="2400" dirty="0" smtClean="0"/>
              <a:t>If an employee </a:t>
            </a:r>
            <a:r>
              <a:rPr lang="en-US" sz="2400" dirty="0"/>
              <a:t>no longer wishes to be processed for </a:t>
            </a:r>
            <a:r>
              <a:rPr lang="en-US" sz="2400" dirty="0" smtClean="0"/>
              <a:t>clearance </a:t>
            </a:r>
            <a:r>
              <a:rPr lang="en-US" sz="2400" dirty="0"/>
              <a:t>or to </a:t>
            </a:r>
            <a:r>
              <a:rPr lang="en-US" sz="2400" dirty="0" smtClean="0"/>
              <a:t>continue </a:t>
            </a:r>
            <a:r>
              <a:rPr lang="en-US" sz="2400" dirty="0"/>
              <a:t>existing clearance</a:t>
            </a:r>
            <a:r>
              <a:rPr lang="en-US" sz="2400" dirty="0" smtClean="0"/>
              <a:t>.</a:t>
            </a:r>
          </a:p>
          <a:p>
            <a:pPr lvl="1"/>
            <a:r>
              <a:rPr lang="en-US" sz="2400" b="1" dirty="0"/>
              <a:t>f. Standard Form (SF) 312. </a:t>
            </a:r>
            <a:r>
              <a:rPr lang="en-US" sz="2400" dirty="0"/>
              <a:t>Refusal by </a:t>
            </a:r>
            <a:r>
              <a:rPr lang="en-US" sz="2400" dirty="0" smtClean="0"/>
              <a:t>employee </a:t>
            </a:r>
            <a:r>
              <a:rPr lang="en-US" sz="2400" dirty="0"/>
              <a:t>to execute the "Classified Information Nondisclosure Agreement" (SF 312</a:t>
            </a:r>
            <a:r>
              <a:rPr lang="en-US" sz="2400" dirty="0" smtClean="0"/>
              <a:t>).</a:t>
            </a:r>
            <a:endParaRPr lang="en-US" sz="2400" dirty="0"/>
          </a:p>
        </p:txBody>
      </p:sp>
      <p:sp>
        <p:nvSpPr>
          <p:cNvPr id="4" name="Title 1"/>
          <p:cNvSpPr txBox="1">
            <a:spLocks/>
          </p:cNvSpPr>
          <p:nvPr/>
        </p:nvSpPr>
        <p:spPr bwMode="gray">
          <a:xfrm>
            <a:off x="1139964" y="1042337"/>
            <a:ext cx="10357492" cy="706964"/>
          </a:xfrm>
          <a:prstGeom prst="rect">
            <a:avLst/>
          </a:prstGeom>
        </p:spPr>
        <p:txBody>
          <a:bodyPr vert="horz" lIns="91440" tIns="45720" rIns="91440" bIns="45720" rtlCol="0" anchor="ctr">
            <a:noAutofit/>
          </a:bodyPr>
          <a:lst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t>REPORTING REQUIREMENTS – Reports to CSA 2</a:t>
            </a:r>
            <a:endParaRPr lang="en-US" dirty="0"/>
          </a:p>
        </p:txBody>
      </p:sp>
    </p:spTree>
    <p:extLst>
      <p:ext uri="{BB962C8B-B14F-4D97-AF65-F5344CB8AC3E}">
        <p14:creationId xmlns:p14="http://schemas.microsoft.com/office/powerpoint/2010/main" val="3777668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 A Plethora</a:t>
            </a:r>
            <a:endParaRPr lang="en-US" dirty="0"/>
          </a:p>
        </p:txBody>
      </p:sp>
      <p:sp>
        <p:nvSpPr>
          <p:cNvPr id="3" name="Content Placeholder 2"/>
          <p:cNvSpPr>
            <a:spLocks noGrp="1"/>
          </p:cNvSpPr>
          <p:nvPr>
            <p:ph idx="1"/>
          </p:nvPr>
        </p:nvSpPr>
        <p:spPr>
          <a:xfrm>
            <a:off x="736979" y="2385135"/>
            <a:ext cx="10699845" cy="4097551"/>
          </a:xfrm>
        </p:spPr>
        <p:txBody>
          <a:bodyPr>
            <a:normAutofit fontScale="92500" lnSpcReduction="10000"/>
          </a:bodyPr>
          <a:lstStyle/>
          <a:p>
            <a:r>
              <a:rPr lang="en-US" dirty="0" smtClean="0">
                <a:hlinkClick r:id="rId3"/>
              </a:rPr>
              <a:t>DSS Website</a:t>
            </a:r>
            <a:r>
              <a:rPr lang="en-US" dirty="0" smtClean="0"/>
              <a:t> – FREE</a:t>
            </a:r>
          </a:p>
          <a:p>
            <a:r>
              <a:rPr lang="en-US" dirty="0" smtClean="0">
                <a:hlinkClick r:id="rId4"/>
              </a:rPr>
              <a:t>DSS CDSE Website</a:t>
            </a:r>
            <a:r>
              <a:rPr lang="en-US" dirty="0" smtClean="0"/>
              <a:t> – FREE</a:t>
            </a:r>
          </a:p>
          <a:p>
            <a:r>
              <a:rPr lang="en-US" dirty="0"/>
              <a:t>FISWG Conferences and </a:t>
            </a:r>
            <a:r>
              <a:rPr lang="en-US" dirty="0">
                <a:hlinkClick r:id="rId5"/>
              </a:rPr>
              <a:t>FISWG Website</a:t>
            </a:r>
            <a:r>
              <a:rPr lang="en-US" dirty="0"/>
              <a:t> – </a:t>
            </a:r>
            <a:r>
              <a:rPr lang="en-US" dirty="0" smtClean="0"/>
              <a:t>FREE</a:t>
            </a:r>
          </a:p>
          <a:p>
            <a:r>
              <a:rPr lang="en-US" dirty="0" smtClean="0"/>
              <a:t>NCMS Website and Newsletter – requires paid membership</a:t>
            </a:r>
          </a:p>
          <a:p>
            <a:r>
              <a:rPr lang="en-US" dirty="0" smtClean="0"/>
              <a:t>NCMS Luncheon Meetings – requires paid membership</a:t>
            </a:r>
          </a:p>
          <a:p>
            <a:r>
              <a:rPr lang="en-US" dirty="0" smtClean="0"/>
              <a:t>Mentors – FREE</a:t>
            </a:r>
          </a:p>
          <a:p>
            <a:r>
              <a:rPr lang="en-US" dirty="0" smtClean="0"/>
              <a:t>DSS Monthly Newsletter from IS Rep – FREE</a:t>
            </a:r>
          </a:p>
          <a:p>
            <a:r>
              <a:rPr lang="en-US" dirty="0" smtClean="0">
                <a:hlinkClick r:id="rId6"/>
              </a:rPr>
              <a:t>FBI Website</a:t>
            </a:r>
            <a:r>
              <a:rPr lang="en-US" dirty="0" smtClean="0"/>
              <a:t> – FREE</a:t>
            </a:r>
          </a:p>
          <a:p>
            <a:r>
              <a:rPr lang="en-US" dirty="0" smtClean="0">
                <a:hlinkClick r:id="rId7"/>
              </a:rPr>
              <a:t>Clearance Jobs Website and Publications</a:t>
            </a:r>
            <a:r>
              <a:rPr lang="en-US" dirty="0" smtClean="0"/>
              <a:t> – FREE</a:t>
            </a:r>
          </a:p>
          <a:p>
            <a:r>
              <a:rPr lang="en-US" dirty="0" smtClean="0"/>
              <a:t>NMCIWG Publications – FREE</a:t>
            </a:r>
          </a:p>
          <a:p>
            <a:r>
              <a:rPr lang="en-US" dirty="0" smtClean="0">
                <a:hlinkClick r:id="rId8"/>
              </a:rPr>
              <a:t>National Security Institute </a:t>
            </a:r>
            <a:r>
              <a:rPr lang="en-US" dirty="0" smtClean="0"/>
              <a:t>– FREE </a:t>
            </a:r>
            <a:r>
              <a:rPr lang="en-US" dirty="0" err="1" smtClean="0"/>
              <a:t>eNEWSLETTER</a:t>
            </a:r>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17195206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9667" y="2353456"/>
            <a:ext cx="10897846" cy="4377128"/>
          </a:xfrm>
        </p:spPr>
        <p:txBody>
          <a:bodyPr>
            <a:noAutofit/>
          </a:bodyPr>
          <a:lstStyle/>
          <a:p>
            <a:pPr lvl="1"/>
            <a:r>
              <a:rPr lang="en-US" sz="2000" b="1" dirty="0" smtClean="0"/>
              <a:t>g</a:t>
            </a:r>
            <a:r>
              <a:rPr lang="en-US" sz="2000" b="1" dirty="0"/>
              <a:t>. Change Conditions Affecting the Facility Clearance</a:t>
            </a:r>
          </a:p>
          <a:p>
            <a:pPr lvl="2"/>
            <a:r>
              <a:rPr lang="en-US" sz="1800" dirty="0"/>
              <a:t>(1) </a:t>
            </a:r>
            <a:r>
              <a:rPr lang="en-US" sz="1800" dirty="0" smtClean="0"/>
              <a:t>Ownership</a:t>
            </a:r>
            <a:r>
              <a:rPr lang="en-US" sz="1800" dirty="0"/>
              <a:t>, including stock transfers that affect control </a:t>
            </a:r>
            <a:r>
              <a:rPr lang="en-US" sz="1800" dirty="0" smtClean="0"/>
              <a:t>of </a:t>
            </a:r>
            <a:r>
              <a:rPr lang="en-US" sz="1800" dirty="0"/>
              <a:t>company.</a:t>
            </a:r>
          </a:p>
          <a:p>
            <a:pPr lvl="2"/>
            <a:r>
              <a:rPr lang="en-US" sz="1800" dirty="0"/>
              <a:t>(2) </a:t>
            </a:r>
            <a:r>
              <a:rPr lang="en-US" sz="1800" dirty="0" smtClean="0"/>
              <a:t>Operating </a:t>
            </a:r>
            <a:r>
              <a:rPr lang="en-US" sz="1800" dirty="0"/>
              <a:t>name or address of </a:t>
            </a:r>
            <a:r>
              <a:rPr lang="en-US" sz="1800" dirty="0" smtClean="0"/>
              <a:t>company </a:t>
            </a:r>
            <a:r>
              <a:rPr lang="en-US" sz="1800" dirty="0"/>
              <a:t>or any of its cleared locations.</a:t>
            </a:r>
          </a:p>
          <a:p>
            <a:pPr lvl="2"/>
            <a:r>
              <a:rPr lang="en-US" sz="1800" dirty="0"/>
              <a:t>(3) </a:t>
            </a:r>
            <a:r>
              <a:rPr lang="en-US" sz="1800" dirty="0" smtClean="0"/>
              <a:t>Information </a:t>
            </a:r>
            <a:r>
              <a:rPr lang="en-US" sz="1800" dirty="0"/>
              <a:t>previously submitted for </a:t>
            </a:r>
            <a:r>
              <a:rPr lang="en-US" sz="1800" b="1" dirty="0" smtClean="0">
                <a:solidFill>
                  <a:srgbClr val="C00000"/>
                </a:solidFill>
                <a:effectLst>
                  <a:outerShdw blurRad="38100" dist="38100" dir="2700000" algn="tl">
                    <a:srgbClr val="000000">
                      <a:alpha val="43137"/>
                    </a:srgbClr>
                  </a:outerShdw>
                </a:effectLst>
              </a:rPr>
              <a:t>KMP</a:t>
            </a:r>
            <a:r>
              <a:rPr lang="en-US" sz="1800" dirty="0" smtClean="0"/>
              <a:t> including names of </a:t>
            </a:r>
            <a:r>
              <a:rPr lang="en-US" sz="1800" dirty="0"/>
              <a:t>individuals </a:t>
            </a:r>
            <a:r>
              <a:rPr lang="en-US" sz="1800" dirty="0" smtClean="0"/>
              <a:t>being replaced. Also, statement indicating </a:t>
            </a:r>
            <a:r>
              <a:rPr lang="en-US" sz="1800" dirty="0"/>
              <a:t>(a) </a:t>
            </a:r>
            <a:r>
              <a:rPr lang="en-US" sz="1800" dirty="0" smtClean="0"/>
              <a:t>whether </a:t>
            </a:r>
            <a:r>
              <a:rPr lang="en-US" sz="1800" dirty="0"/>
              <a:t>new </a:t>
            </a:r>
            <a:r>
              <a:rPr lang="en-US" sz="1800" dirty="0" smtClean="0"/>
              <a:t>KMP are </a:t>
            </a:r>
            <a:r>
              <a:rPr lang="en-US" sz="1800" dirty="0"/>
              <a:t>cleared</a:t>
            </a:r>
            <a:r>
              <a:rPr lang="en-US" sz="1800" dirty="0" smtClean="0"/>
              <a:t>, </a:t>
            </a:r>
            <a:r>
              <a:rPr lang="en-US" sz="1800" dirty="0"/>
              <a:t>to what level and when, </a:t>
            </a:r>
            <a:r>
              <a:rPr lang="en-US" sz="1800" dirty="0" smtClean="0"/>
              <a:t>DOB, POB, SSN, Citizenship</a:t>
            </a:r>
            <a:r>
              <a:rPr lang="en-US" sz="1800" dirty="0"/>
              <a:t>; (b) </a:t>
            </a:r>
            <a:r>
              <a:rPr lang="en-US" sz="1800" dirty="0" smtClean="0"/>
              <a:t>excluded </a:t>
            </a:r>
            <a:r>
              <a:rPr lang="en-US" sz="1800" dirty="0"/>
              <a:t>from </a:t>
            </a:r>
            <a:r>
              <a:rPr lang="en-US" sz="1800" dirty="0" smtClean="0"/>
              <a:t>access?; </a:t>
            </a:r>
            <a:r>
              <a:rPr lang="en-US" sz="1800" dirty="0"/>
              <a:t>or (c) </a:t>
            </a:r>
            <a:r>
              <a:rPr lang="en-US" sz="1800" dirty="0" smtClean="0"/>
              <a:t>temporarily </a:t>
            </a:r>
            <a:r>
              <a:rPr lang="en-US" sz="1800" dirty="0"/>
              <a:t>excluded from access pending </a:t>
            </a:r>
            <a:r>
              <a:rPr lang="en-US" sz="1800" dirty="0" smtClean="0"/>
              <a:t>PCL.  Submit new KMP List in eFCL.</a:t>
            </a:r>
            <a:endParaRPr lang="en-US" sz="1800" dirty="0"/>
          </a:p>
          <a:p>
            <a:pPr lvl="2"/>
            <a:r>
              <a:rPr lang="en-US" sz="1800" dirty="0"/>
              <a:t>(4) </a:t>
            </a:r>
            <a:r>
              <a:rPr lang="en-US" sz="1800" dirty="0" smtClean="0"/>
              <a:t>Any change </a:t>
            </a:r>
            <a:r>
              <a:rPr lang="en-US" sz="1800" dirty="0"/>
              <a:t>that might affect the validity of the </a:t>
            </a:r>
            <a:r>
              <a:rPr lang="en-US" sz="1800" dirty="0" smtClean="0"/>
              <a:t>FCL, e.g., shutdown, bankruptcy, reorganization.</a:t>
            </a:r>
            <a:endParaRPr lang="en-US" sz="1800" dirty="0"/>
          </a:p>
          <a:p>
            <a:pPr lvl="2"/>
            <a:r>
              <a:rPr lang="en-US" sz="1800" dirty="0"/>
              <a:t>(5) Any material change </a:t>
            </a:r>
            <a:r>
              <a:rPr lang="en-US" sz="1800" dirty="0" smtClean="0"/>
              <a:t>concerning </a:t>
            </a:r>
            <a:r>
              <a:rPr lang="en-US" sz="1800" dirty="0"/>
              <a:t>information previously reported </a:t>
            </a:r>
            <a:r>
              <a:rPr lang="en-US" sz="1800" dirty="0" smtClean="0"/>
              <a:t>concerning </a:t>
            </a:r>
            <a:r>
              <a:rPr lang="en-US" sz="1800" dirty="0"/>
              <a:t>foreign ownership, control or influence (FOCI). </a:t>
            </a:r>
            <a:r>
              <a:rPr lang="en-US" sz="1800" dirty="0" smtClean="0"/>
              <a:t>Report </a:t>
            </a:r>
            <a:r>
              <a:rPr lang="en-US" sz="1800" dirty="0"/>
              <a:t>shall be made </a:t>
            </a:r>
            <a:r>
              <a:rPr lang="en-US" sz="1800" dirty="0" smtClean="0"/>
              <a:t>by </a:t>
            </a:r>
            <a:r>
              <a:rPr lang="en-US" sz="1800" dirty="0"/>
              <a:t>submission of a Certificate Pertaining to Foreign </a:t>
            </a:r>
            <a:r>
              <a:rPr lang="en-US" sz="1800" dirty="0" smtClean="0"/>
              <a:t>Interests</a:t>
            </a:r>
            <a:r>
              <a:rPr lang="en-US" sz="1800" dirty="0"/>
              <a:t> </a:t>
            </a:r>
            <a:r>
              <a:rPr lang="en-US" sz="1800" dirty="0" smtClean="0"/>
              <a:t>(</a:t>
            </a:r>
            <a:r>
              <a:rPr lang="en-US" sz="1800" b="1" dirty="0" smtClean="0">
                <a:solidFill>
                  <a:srgbClr val="C00000"/>
                </a:solidFill>
                <a:effectLst>
                  <a:outerShdw blurRad="38100" dist="38100" dir="2700000" algn="tl">
                    <a:srgbClr val="000000">
                      <a:alpha val="43137"/>
                    </a:srgbClr>
                  </a:outerShdw>
                </a:effectLst>
              </a:rPr>
              <a:t>SF-328</a:t>
            </a:r>
            <a:r>
              <a:rPr lang="en-US" sz="1800" dirty="0" smtClean="0"/>
              <a:t>).</a:t>
            </a:r>
          </a:p>
        </p:txBody>
      </p:sp>
      <p:sp>
        <p:nvSpPr>
          <p:cNvPr id="5" name="Title 1"/>
          <p:cNvSpPr>
            <a:spLocks noGrp="1"/>
          </p:cNvSpPr>
          <p:nvPr>
            <p:ph type="title"/>
          </p:nvPr>
        </p:nvSpPr>
        <p:spPr>
          <a:xfrm>
            <a:off x="1154952" y="973668"/>
            <a:ext cx="10252561" cy="706964"/>
          </a:xfrm>
        </p:spPr>
        <p:txBody>
          <a:bodyPr/>
          <a:lstStyle/>
          <a:p>
            <a:r>
              <a:rPr lang="en-US" dirty="0" smtClean="0"/>
              <a:t>REPORTING REQUIREMENTS – Reports to CSA 3</a:t>
            </a:r>
            <a:endParaRPr lang="en-US" dirty="0"/>
          </a:p>
        </p:txBody>
      </p:sp>
    </p:spTree>
    <p:extLst>
      <p:ext uri="{BB962C8B-B14F-4D97-AF65-F5344CB8AC3E}">
        <p14:creationId xmlns:p14="http://schemas.microsoft.com/office/powerpoint/2010/main" val="37903586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154953" y="2338466"/>
            <a:ext cx="10387473" cy="4242215"/>
          </a:xfrm>
        </p:spPr>
        <p:txBody>
          <a:bodyPr>
            <a:normAutofit/>
          </a:bodyPr>
          <a:lstStyle/>
          <a:p>
            <a:r>
              <a:rPr lang="en-US" sz="2200" b="1" dirty="0"/>
              <a:t>h. Changes in Storage Capability. </a:t>
            </a:r>
            <a:r>
              <a:rPr lang="en-US" sz="2200" dirty="0" smtClean="0"/>
              <a:t>Anything that would raise </a:t>
            </a:r>
            <a:r>
              <a:rPr lang="en-US" sz="2200" dirty="0"/>
              <a:t>or lower </a:t>
            </a:r>
            <a:r>
              <a:rPr lang="en-US" sz="2200" dirty="0" smtClean="0"/>
              <a:t>level </a:t>
            </a:r>
            <a:r>
              <a:rPr lang="en-US" sz="2200" dirty="0"/>
              <a:t>of classified </a:t>
            </a:r>
            <a:r>
              <a:rPr lang="en-US" sz="2200" dirty="0" smtClean="0"/>
              <a:t>information </a:t>
            </a:r>
            <a:r>
              <a:rPr lang="en-US" sz="2200" dirty="0"/>
              <a:t>facility is approved to safeguard.</a:t>
            </a:r>
          </a:p>
          <a:p>
            <a:r>
              <a:rPr lang="en-US" sz="2200" b="1" dirty="0" err="1"/>
              <a:t>i</a:t>
            </a:r>
            <a:r>
              <a:rPr lang="en-US" sz="2200" b="1" dirty="0"/>
              <a:t>. Inability to Safeguard Classified Material. </a:t>
            </a:r>
            <a:r>
              <a:rPr lang="en-US" sz="2200" dirty="0"/>
              <a:t>Any emergency situation </a:t>
            </a:r>
            <a:r>
              <a:rPr lang="en-US" sz="2200" dirty="0" smtClean="0"/>
              <a:t>where  facility is </a:t>
            </a:r>
            <a:r>
              <a:rPr lang="en-US" sz="2200" dirty="0"/>
              <a:t>incapable of safeguarding classified material</a:t>
            </a:r>
            <a:r>
              <a:rPr lang="en-US" sz="2200" dirty="0" smtClean="0"/>
              <a:t>.</a:t>
            </a:r>
            <a:endParaRPr lang="en-US" sz="2200" dirty="0"/>
          </a:p>
          <a:p>
            <a:r>
              <a:rPr lang="en-US" sz="2200" b="1" dirty="0"/>
              <a:t>j. Security Equipment Vulnerabilities. </a:t>
            </a:r>
            <a:r>
              <a:rPr lang="en-US" sz="2200" dirty="0" smtClean="0"/>
              <a:t>Anything significant identified </a:t>
            </a:r>
            <a:r>
              <a:rPr lang="en-US" sz="2200" dirty="0"/>
              <a:t>in security equipment, </a:t>
            </a:r>
            <a:r>
              <a:rPr lang="en-US" sz="2200" dirty="0" smtClean="0"/>
              <a:t>IDS, </a:t>
            </a:r>
            <a:r>
              <a:rPr lang="en-US" sz="2200" dirty="0"/>
              <a:t>access control systems, </a:t>
            </a:r>
            <a:r>
              <a:rPr lang="en-US" sz="2200" dirty="0" smtClean="0"/>
              <a:t>COMSEC </a:t>
            </a:r>
            <a:r>
              <a:rPr lang="en-US" sz="2200" dirty="0"/>
              <a:t>equipment or systems, and </a:t>
            </a:r>
            <a:r>
              <a:rPr lang="en-US" sz="2200" dirty="0" smtClean="0"/>
              <a:t>IS </a:t>
            </a:r>
            <a:r>
              <a:rPr lang="en-US" sz="2200" dirty="0"/>
              <a:t>security hardware and software used to protect classified material.</a:t>
            </a:r>
          </a:p>
          <a:p>
            <a:r>
              <a:rPr lang="en-US" sz="2200" b="1" dirty="0"/>
              <a:t>k. Unauthorized Receipt of Classified Material. </a:t>
            </a:r>
            <a:r>
              <a:rPr lang="en-US" sz="2200" dirty="0" smtClean="0"/>
              <a:t>Receipt </a:t>
            </a:r>
            <a:r>
              <a:rPr lang="en-US" sz="2200" dirty="0"/>
              <a:t>or discovery of any classified material </a:t>
            </a:r>
            <a:r>
              <a:rPr lang="en-US" sz="2200" dirty="0" smtClean="0"/>
              <a:t>not authorized. </a:t>
            </a:r>
            <a:r>
              <a:rPr lang="en-US" sz="2200" dirty="0"/>
              <a:t>R</a:t>
            </a:r>
            <a:r>
              <a:rPr lang="en-US" sz="2200" dirty="0" smtClean="0"/>
              <a:t>eport </a:t>
            </a:r>
            <a:r>
              <a:rPr lang="en-US" sz="2200" dirty="0"/>
              <a:t>should identify </a:t>
            </a:r>
            <a:r>
              <a:rPr lang="en-US" sz="2200" dirty="0" smtClean="0"/>
              <a:t>material source, </a:t>
            </a:r>
            <a:r>
              <a:rPr lang="en-US" sz="2200" dirty="0"/>
              <a:t>originator, quantity, </a:t>
            </a:r>
            <a:r>
              <a:rPr lang="en-US" sz="2200" dirty="0" smtClean="0"/>
              <a:t>title</a:t>
            </a:r>
            <a:r>
              <a:rPr lang="en-US" sz="2200" dirty="0"/>
              <a:t>, date, and classification level.</a:t>
            </a:r>
          </a:p>
        </p:txBody>
      </p:sp>
      <p:sp>
        <p:nvSpPr>
          <p:cNvPr id="6" name="Title 1"/>
          <p:cNvSpPr>
            <a:spLocks noGrp="1"/>
          </p:cNvSpPr>
          <p:nvPr>
            <p:ph type="title"/>
          </p:nvPr>
        </p:nvSpPr>
        <p:spPr>
          <a:xfrm>
            <a:off x="1154952" y="973668"/>
            <a:ext cx="10387474" cy="706964"/>
          </a:xfrm>
        </p:spPr>
        <p:txBody>
          <a:bodyPr/>
          <a:lstStyle/>
          <a:p>
            <a:r>
              <a:rPr lang="en-US" dirty="0" smtClean="0"/>
              <a:t>REPORTING REQUIREMENTS – Reports to CSA 4</a:t>
            </a:r>
            <a:endParaRPr lang="en-US" dirty="0"/>
          </a:p>
        </p:txBody>
      </p:sp>
    </p:spTree>
    <p:extLst>
      <p:ext uri="{BB962C8B-B14F-4D97-AF65-F5344CB8AC3E}">
        <p14:creationId xmlns:p14="http://schemas.microsoft.com/office/powerpoint/2010/main" val="10940095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9608" y="2293494"/>
            <a:ext cx="10822897" cy="4317168"/>
          </a:xfrm>
        </p:spPr>
        <p:txBody>
          <a:bodyPr>
            <a:noAutofit/>
          </a:bodyPr>
          <a:lstStyle/>
          <a:p>
            <a:r>
              <a:rPr lang="en-US" sz="2400" b="1" dirty="0"/>
              <a:t>l. Employee Information in Compromise Cases. </a:t>
            </a:r>
            <a:r>
              <a:rPr lang="en-US" sz="2400" dirty="0" smtClean="0"/>
              <a:t>CSA requests for information </a:t>
            </a:r>
            <a:r>
              <a:rPr lang="en-US" sz="2400" dirty="0"/>
              <a:t>concerning </a:t>
            </a:r>
            <a:r>
              <a:rPr lang="en-US" sz="2400" dirty="0" smtClean="0"/>
              <a:t>employee </a:t>
            </a:r>
            <a:r>
              <a:rPr lang="en-US" sz="2400" dirty="0"/>
              <a:t>when </a:t>
            </a:r>
            <a:r>
              <a:rPr lang="en-US" sz="2400" dirty="0" smtClean="0"/>
              <a:t>it is needed </a:t>
            </a:r>
            <a:r>
              <a:rPr lang="en-US" sz="2400" dirty="0"/>
              <a:t>in connection with the loss, compromise, or suspected compromise of classified information.</a:t>
            </a:r>
          </a:p>
          <a:p>
            <a:r>
              <a:rPr lang="en-US" sz="2400" b="1" dirty="0"/>
              <a:t>m. Disposition of Classified Material Terminated From </a:t>
            </a:r>
            <a:r>
              <a:rPr lang="en-US" sz="2400" b="1" dirty="0" smtClean="0"/>
              <a:t>Accountability. </a:t>
            </a:r>
            <a:r>
              <a:rPr lang="en-US" sz="2400" dirty="0" smtClean="0"/>
              <a:t>Whereabouts </a:t>
            </a:r>
            <a:r>
              <a:rPr lang="en-US" sz="2400" dirty="0"/>
              <a:t>or disposition of classified material previously terminated from accountability is subsequently determined.</a:t>
            </a:r>
          </a:p>
          <a:p>
            <a:r>
              <a:rPr lang="en-US" sz="2400" b="1" dirty="0"/>
              <a:t>n. Foreign Classified Contracts. </a:t>
            </a:r>
            <a:r>
              <a:rPr lang="en-US" sz="2400" dirty="0"/>
              <a:t>P</a:t>
            </a:r>
            <a:r>
              <a:rPr lang="en-US" sz="2400" dirty="0" smtClean="0"/>
              <a:t>re-contract </a:t>
            </a:r>
            <a:r>
              <a:rPr lang="en-US" sz="2400" dirty="0"/>
              <a:t>negotiation or award not placed through a GCA that involves, or may involve: (1) </a:t>
            </a:r>
            <a:r>
              <a:rPr lang="en-US" sz="2400" dirty="0" smtClean="0"/>
              <a:t>release </a:t>
            </a:r>
            <a:r>
              <a:rPr lang="en-US" sz="2400" dirty="0"/>
              <a:t>or disclosure of U.S. classified information to a foreign interest or (2) access to classified information furnished by a foreign interest.</a:t>
            </a:r>
          </a:p>
        </p:txBody>
      </p:sp>
      <p:sp>
        <p:nvSpPr>
          <p:cNvPr id="6" name="Title 1"/>
          <p:cNvSpPr>
            <a:spLocks noGrp="1"/>
          </p:cNvSpPr>
          <p:nvPr>
            <p:ph type="title"/>
          </p:nvPr>
        </p:nvSpPr>
        <p:spPr>
          <a:xfrm>
            <a:off x="1154953" y="973668"/>
            <a:ext cx="10267552" cy="706964"/>
          </a:xfrm>
        </p:spPr>
        <p:txBody>
          <a:bodyPr/>
          <a:lstStyle/>
          <a:p>
            <a:r>
              <a:rPr lang="en-US" dirty="0" smtClean="0"/>
              <a:t>REPORTING REQUIREMENTS – Reports to CSA 5</a:t>
            </a:r>
            <a:endParaRPr lang="en-US" dirty="0"/>
          </a:p>
        </p:txBody>
      </p:sp>
    </p:spTree>
    <p:extLst>
      <p:ext uri="{BB962C8B-B14F-4D97-AF65-F5344CB8AC3E}">
        <p14:creationId xmlns:p14="http://schemas.microsoft.com/office/powerpoint/2010/main" val="22803607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13 Adjudicative Guidelines</a:t>
            </a:r>
            <a:endParaRPr lang="en-US" dirty="0"/>
          </a:p>
        </p:txBody>
      </p:sp>
      <p:sp>
        <p:nvSpPr>
          <p:cNvPr id="5" name="Text Placeholder 4"/>
          <p:cNvSpPr>
            <a:spLocks noGrp="1"/>
          </p:cNvSpPr>
          <p:nvPr>
            <p:ph type="body" idx="1"/>
          </p:nvPr>
        </p:nvSpPr>
        <p:spPr>
          <a:xfrm>
            <a:off x="1154954" y="2142066"/>
            <a:ext cx="9878911" cy="576262"/>
          </a:xfrm>
        </p:spPr>
        <p:txBody>
          <a:bodyPr/>
          <a:lstStyle/>
          <a:p>
            <a:pPr algn="ctr"/>
            <a:r>
              <a:rPr lang="en-US" b="1" dirty="0"/>
              <a:t>DO NOT </a:t>
            </a:r>
            <a:r>
              <a:rPr lang="en-US" b="1" dirty="0" smtClean="0"/>
              <a:t>REACT TO RUMOR OR INNUENDO</a:t>
            </a:r>
            <a:endParaRPr lang="en-US" b="1" dirty="0"/>
          </a:p>
        </p:txBody>
      </p:sp>
      <p:sp>
        <p:nvSpPr>
          <p:cNvPr id="8" name="Text Placeholder 7"/>
          <p:cNvSpPr>
            <a:spLocks noGrp="1"/>
          </p:cNvSpPr>
          <p:nvPr>
            <p:ph type="body" sz="half" idx="15"/>
          </p:nvPr>
        </p:nvSpPr>
        <p:spPr>
          <a:xfrm>
            <a:off x="850153" y="2930688"/>
            <a:ext cx="3433969" cy="3158549"/>
          </a:xfrm>
        </p:spPr>
        <p:txBody>
          <a:bodyPr>
            <a:noAutofit/>
          </a:bodyPr>
          <a:lstStyle/>
          <a:p>
            <a:pPr marL="457200" indent="-457200">
              <a:buFont typeface="Arial" panose="020B0604020202020204" pitchFamily="34" charset="0"/>
              <a:buChar char="•"/>
            </a:pPr>
            <a:r>
              <a:rPr lang="en-US" sz="2400" dirty="0" smtClean="0"/>
              <a:t>Allegiance </a:t>
            </a:r>
            <a:r>
              <a:rPr lang="en-US" sz="2400" dirty="0"/>
              <a:t>to the United States </a:t>
            </a:r>
          </a:p>
          <a:p>
            <a:pPr marL="457200" indent="-457200">
              <a:buFont typeface="Arial" panose="020B0604020202020204" pitchFamily="34" charset="0"/>
              <a:buChar char="•"/>
            </a:pPr>
            <a:r>
              <a:rPr lang="en-US" sz="2400" dirty="0"/>
              <a:t>Foreign Influence </a:t>
            </a:r>
          </a:p>
          <a:p>
            <a:pPr marL="457200" indent="-457200">
              <a:buFont typeface="Arial" panose="020B0604020202020204" pitchFamily="34" charset="0"/>
              <a:buChar char="•"/>
            </a:pPr>
            <a:r>
              <a:rPr lang="en-US" sz="2400" dirty="0"/>
              <a:t>Foreign Preference </a:t>
            </a:r>
          </a:p>
          <a:p>
            <a:pPr marL="457200" indent="-457200">
              <a:buFont typeface="Arial" panose="020B0604020202020204" pitchFamily="34" charset="0"/>
              <a:buChar char="•"/>
            </a:pPr>
            <a:r>
              <a:rPr lang="en-US" sz="2400" dirty="0"/>
              <a:t>Sexual Behavior </a:t>
            </a:r>
            <a:endParaRPr lang="en-US" sz="2400" dirty="0" smtClean="0"/>
          </a:p>
          <a:p>
            <a:pPr marL="457200" indent="-457200">
              <a:buFont typeface="Arial" panose="020B0604020202020204" pitchFamily="34" charset="0"/>
              <a:buChar char="•"/>
            </a:pPr>
            <a:r>
              <a:rPr lang="en-US" sz="2400" dirty="0" smtClean="0"/>
              <a:t>Personal Conduct</a:t>
            </a:r>
            <a:endParaRPr lang="en-US" sz="2400" dirty="0"/>
          </a:p>
          <a:p>
            <a:pPr marL="457200" indent="-457200">
              <a:buFont typeface="Arial" panose="020B0604020202020204" pitchFamily="34" charset="0"/>
              <a:buChar char="•"/>
            </a:pPr>
            <a:endParaRPr lang="en-US" sz="2400" dirty="0"/>
          </a:p>
        </p:txBody>
      </p:sp>
      <p:sp>
        <p:nvSpPr>
          <p:cNvPr id="9" name="Text Placeholder 8"/>
          <p:cNvSpPr>
            <a:spLocks noGrp="1"/>
          </p:cNvSpPr>
          <p:nvPr>
            <p:ph type="body" sz="half" idx="16"/>
          </p:nvPr>
        </p:nvSpPr>
        <p:spPr>
          <a:xfrm>
            <a:off x="4520904" y="2923617"/>
            <a:ext cx="3147009" cy="3359582"/>
          </a:xfrm>
        </p:spPr>
        <p:txBody>
          <a:bodyPr>
            <a:noAutofit/>
          </a:bodyPr>
          <a:lstStyle/>
          <a:p>
            <a:pPr marL="457200" indent="-457200">
              <a:buFont typeface="Arial" panose="020B0604020202020204" pitchFamily="34" charset="0"/>
              <a:buChar char="•"/>
            </a:pPr>
            <a:r>
              <a:rPr lang="en-US" sz="2400" dirty="0" smtClean="0"/>
              <a:t>Financial </a:t>
            </a:r>
            <a:r>
              <a:rPr lang="en-US" sz="2400" dirty="0"/>
              <a:t>Considerations </a:t>
            </a:r>
          </a:p>
          <a:p>
            <a:pPr marL="457200" indent="-457200">
              <a:buFont typeface="Arial" panose="020B0604020202020204" pitchFamily="34" charset="0"/>
              <a:buChar char="•"/>
            </a:pPr>
            <a:r>
              <a:rPr lang="en-US" sz="2400" dirty="0"/>
              <a:t>Alcohol Consumption</a:t>
            </a:r>
          </a:p>
          <a:p>
            <a:pPr marL="457200" indent="-457200">
              <a:buFont typeface="Arial" panose="020B0604020202020204" pitchFamily="34" charset="0"/>
              <a:buChar char="•"/>
            </a:pPr>
            <a:r>
              <a:rPr lang="en-US" sz="2400" dirty="0" smtClean="0"/>
              <a:t>Drug </a:t>
            </a:r>
            <a:r>
              <a:rPr lang="en-US" sz="2400" dirty="0"/>
              <a:t>Involvement</a:t>
            </a:r>
          </a:p>
          <a:p>
            <a:pPr marL="457200" indent="-457200">
              <a:buFont typeface="Arial" panose="020B0604020202020204" pitchFamily="34" charset="0"/>
              <a:buChar char="•"/>
            </a:pPr>
            <a:r>
              <a:rPr lang="en-US" sz="2400" dirty="0"/>
              <a:t>Psychological </a:t>
            </a:r>
            <a:r>
              <a:rPr lang="en-US" sz="2400" dirty="0" smtClean="0"/>
              <a:t>Conditions</a:t>
            </a:r>
            <a:endParaRPr lang="en-US" sz="2400" dirty="0"/>
          </a:p>
        </p:txBody>
      </p:sp>
      <p:sp>
        <p:nvSpPr>
          <p:cNvPr id="11" name="Text Placeholder 10"/>
          <p:cNvSpPr>
            <a:spLocks noGrp="1"/>
          </p:cNvSpPr>
          <p:nvPr>
            <p:ph type="body" sz="half" idx="17"/>
          </p:nvPr>
        </p:nvSpPr>
        <p:spPr>
          <a:xfrm>
            <a:off x="7904695" y="2930688"/>
            <a:ext cx="3292289" cy="2847293"/>
          </a:xfrm>
        </p:spPr>
        <p:txBody>
          <a:bodyPr>
            <a:noAutofit/>
          </a:bodyPr>
          <a:lstStyle/>
          <a:p>
            <a:pPr marL="342900" indent="-342900">
              <a:buFont typeface="Arial" panose="020B0604020202020204" pitchFamily="34" charset="0"/>
              <a:buChar char="•"/>
            </a:pPr>
            <a:r>
              <a:rPr lang="en-US" sz="2400" dirty="0"/>
              <a:t>Criminal Conduct </a:t>
            </a:r>
          </a:p>
          <a:p>
            <a:pPr marL="342900" indent="-342900">
              <a:buFont typeface="Arial" panose="020B0604020202020204" pitchFamily="34" charset="0"/>
              <a:buChar char="•"/>
            </a:pPr>
            <a:r>
              <a:rPr lang="en-US" sz="2400" dirty="0"/>
              <a:t>Handling Protected Information </a:t>
            </a:r>
          </a:p>
          <a:p>
            <a:pPr marL="342900" indent="-342900">
              <a:buFont typeface="Arial" panose="020B0604020202020204" pitchFamily="34" charset="0"/>
              <a:buChar char="•"/>
            </a:pPr>
            <a:r>
              <a:rPr lang="en-US" sz="2400" dirty="0"/>
              <a:t>Outside Activities </a:t>
            </a:r>
          </a:p>
          <a:p>
            <a:pPr marL="342900" indent="-342900">
              <a:buFont typeface="Arial" panose="020B0604020202020204" pitchFamily="34" charset="0"/>
              <a:buChar char="•"/>
            </a:pPr>
            <a:r>
              <a:rPr lang="en-US" sz="2400" dirty="0"/>
              <a:t>Use of Information Technology Systems </a:t>
            </a:r>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8029167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9370" y="973668"/>
            <a:ext cx="10493115" cy="706964"/>
          </a:xfrm>
        </p:spPr>
        <p:txBody>
          <a:bodyPr/>
          <a:lstStyle/>
          <a:p>
            <a:r>
              <a:rPr lang="en-US" dirty="0" smtClean="0"/>
              <a:t>REPORTING REQUIREMENTS – Loss/Compromise</a:t>
            </a:r>
            <a:endParaRPr lang="en-US" dirty="0"/>
          </a:p>
        </p:txBody>
      </p:sp>
      <p:sp>
        <p:nvSpPr>
          <p:cNvPr id="3" name="Content Placeholder 2"/>
          <p:cNvSpPr>
            <a:spLocks noGrp="1"/>
          </p:cNvSpPr>
          <p:nvPr>
            <p:ph idx="1"/>
          </p:nvPr>
        </p:nvSpPr>
        <p:spPr>
          <a:xfrm>
            <a:off x="959370" y="2338466"/>
            <a:ext cx="10493115" cy="4384622"/>
          </a:xfrm>
        </p:spPr>
        <p:txBody>
          <a:bodyPr>
            <a:normAutofit/>
          </a:bodyPr>
          <a:lstStyle/>
          <a:p>
            <a:r>
              <a:rPr lang="en-US" b="1" dirty="0" smtClean="0"/>
              <a:t>a</a:t>
            </a:r>
            <a:r>
              <a:rPr lang="en-US" b="1" dirty="0"/>
              <a:t>. Preliminary Inquiry. </a:t>
            </a:r>
            <a:r>
              <a:rPr lang="en-US" dirty="0"/>
              <a:t>Immediately on </a:t>
            </a:r>
            <a:r>
              <a:rPr lang="en-US" dirty="0" smtClean="0"/>
              <a:t>receiving </a:t>
            </a:r>
            <a:r>
              <a:rPr lang="en-US" dirty="0"/>
              <a:t>a report of loss, compromise, or suspected compromise of classified information, </a:t>
            </a:r>
            <a:r>
              <a:rPr lang="en-US" dirty="0" smtClean="0"/>
              <a:t>initiate </a:t>
            </a:r>
            <a:r>
              <a:rPr lang="en-US" dirty="0"/>
              <a:t>a preliminary </a:t>
            </a:r>
            <a:r>
              <a:rPr lang="en-US" dirty="0" smtClean="0"/>
              <a:t>inquiry,</a:t>
            </a:r>
          </a:p>
          <a:p>
            <a:r>
              <a:rPr lang="en-US" b="1" dirty="0" smtClean="0"/>
              <a:t>b</a:t>
            </a:r>
            <a:r>
              <a:rPr lang="en-US" b="1" dirty="0"/>
              <a:t>. Initial Report. </a:t>
            </a:r>
            <a:r>
              <a:rPr lang="en-US" dirty="0"/>
              <a:t>If </a:t>
            </a:r>
            <a:r>
              <a:rPr lang="en-US" dirty="0" smtClean="0"/>
              <a:t>preliminary </a:t>
            </a:r>
            <a:r>
              <a:rPr lang="en-US" dirty="0"/>
              <a:t>inquiry confirms </a:t>
            </a:r>
            <a:r>
              <a:rPr lang="en-US" dirty="0" smtClean="0"/>
              <a:t>loss</a:t>
            </a:r>
            <a:r>
              <a:rPr lang="en-US" dirty="0"/>
              <a:t>, compromise, or suspected compromise </a:t>
            </a:r>
            <a:r>
              <a:rPr lang="en-US" dirty="0" smtClean="0"/>
              <a:t>occurred</a:t>
            </a:r>
            <a:r>
              <a:rPr lang="en-US" dirty="0"/>
              <a:t>, </a:t>
            </a:r>
            <a:r>
              <a:rPr lang="en-US" dirty="0" smtClean="0"/>
              <a:t>contractor </a:t>
            </a:r>
            <a:r>
              <a:rPr lang="en-US" dirty="0"/>
              <a:t>shall promptly submit </a:t>
            </a:r>
            <a:r>
              <a:rPr lang="en-US" dirty="0" smtClean="0"/>
              <a:t>initial </a:t>
            </a:r>
            <a:r>
              <a:rPr lang="en-US" dirty="0"/>
              <a:t>report of </a:t>
            </a:r>
            <a:r>
              <a:rPr lang="en-US" dirty="0" smtClean="0"/>
              <a:t>incident. </a:t>
            </a:r>
          </a:p>
          <a:p>
            <a:r>
              <a:rPr lang="en-US" b="1" dirty="0" smtClean="0"/>
              <a:t>c</a:t>
            </a:r>
            <a:r>
              <a:rPr lang="en-US" b="1" dirty="0"/>
              <a:t>. Final Report. </a:t>
            </a:r>
            <a:r>
              <a:rPr lang="en-US" dirty="0" smtClean="0"/>
              <a:t>When </a:t>
            </a:r>
            <a:r>
              <a:rPr lang="en-US" dirty="0"/>
              <a:t>investigation </a:t>
            </a:r>
            <a:r>
              <a:rPr lang="en-US" dirty="0" smtClean="0"/>
              <a:t>is completed</a:t>
            </a:r>
            <a:r>
              <a:rPr lang="en-US" dirty="0"/>
              <a:t>, </a:t>
            </a:r>
            <a:r>
              <a:rPr lang="en-US" dirty="0" smtClean="0"/>
              <a:t>submit a </a:t>
            </a:r>
            <a:r>
              <a:rPr lang="en-US" dirty="0"/>
              <a:t>final report </a:t>
            </a:r>
            <a:r>
              <a:rPr lang="en-US" dirty="0" smtClean="0"/>
              <a:t>to CSA</a:t>
            </a:r>
            <a:r>
              <a:rPr lang="en-US" dirty="0"/>
              <a:t>. </a:t>
            </a:r>
            <a:r>
              <a:rPr lang="en-US" dirty="0" smtClean="0"/>
              <a:t> Include</a:t>
            </a:r>
            <a:r>
              <a:rPr lang="en-US" dirty="0"/>
              <a:t>:</a:t>
            </a:r>
          </a:p>
          <a:p>
            <a:pPr lvl="1"/>
            <a:r>
              <a:rPr lang="en-US" sz="1800" dirty="0"/>
              <a:t>(1) Material and relevant information </a:t>
            </a:r>
            <a:r>
              <a:rPr lang="en-US" sz="1800" dirty="0" smtClean="0"/>
              <a:t>not </a:t>
            </a:r>
            <a:r>
              <a:rPr lang="en-US" sz="1800" dirty="0"/>
              <a:t>included </a:t>
            </a:r>
            <a:r>
              <a:rPr lang="en-US" sz="1800" dirty="0" smtClean="0"/>
              <a:t>in </a:t>
            </a:r>
            <a:r>
              <a:rPr lang="en-US" sz="1800" dirty="0"/>
              <a:t>initial report;</a:t>
            </a:r>
          </a:p>
          <a:p>
            <a:pPr lvl="1"/>
            <a:r>
              <a:rPr lang="en-US" sz="1800" dirty="0"/>
              <a:t>(2) </a:t>
            </a:r>
            <a:r>
              <a:rPr lang="en-US" sz="1800" dirty="0" smtClean="0"/>
              <a:t>Name and SSN of individual(s</a:t>
            </a:r>
            <a:r>
              <a:rPr lang="en-US" sz="1800" dirty="0"/>
              <a:t>) </a:t>
            </a:r>
            <a:r>
              <a:rPr lang="en-US" sz="1800" dirty="0" smtClean="0"/>
              <a:t>primarily responsible, </a:t>
            </a:r>
            <a:r>
              <a:rPr lang="en-US" sz="1800" dirty="0"/>
              <a:t>including </a:t>
            </a:r>
            <a:r>
              <a:rPr lang="en-US" sz="1800" dirty="0" smtClean="0"/>
              <a:t>record </a:t>
            </a:r>
            <a:r>
              <a:rPr lang="en-US" sz="1800" dirty="0"/>
              <a:t>of prior loss, compromise, or suspected </a:t>
            </a:r>
            <a:r>
              <a:rPr lang="en-US" sz="1800" dirty="0" smtClean="0"/>
              <a:t>compromise;</a:t>
            </a:r>
            <a:endParaRPr lang="en-US" sz="1800" dirty="0"/>
          </a:p>
          <a:p>
            <a:pPr lvl="1"/>
            <a:r>
              <a:rPr lang="en-US" sz="1800" dirty="0"/>
              <a:t>(3) </a:t>
            </a:r>
            <a:r>
              <a:rPr lang="en-US" sz="1800" dirty="0" smtClean="0"/>
              <a:t>Statement </a:t>
            </a:r>
            <a:r>
              <a:rPr lang="en-US" sz="1800" dirty="0"/>
              <a:t>of </a:t>
            </a:r>
            <a:r>
              <a:rPr lang="en-US" sz="1800" dirty="0" smtClean="0"/>
              <a:t>corrective </a:t>
            </a:r>
            <a:r>
              <a:rPr lang="en-US" sz="1800" dirty="0"/>
              <a:t>action </a:t>
            </a:r>
            <a:r>
              <a:rPr lang="en-US" sz="1800" dirty="0" smtClean="0"/>
              <a:t>to preclude recurrence, </a:t>
            </a:r>
            <a:r>
              <a:rPr lang="en-US" sz="1800" dirty="0"/>
              <a:t>and </a:t>
            </a:r>
            <a:r>
              <a:rPr lang="en-US" sz="1800" dirty="0" smtClean="0"/>
              <a:t>disciplinary </a:t>
            </a:r>
            <a:r>
              <a:rPr lang="en-US" sz="1800" dirty="0"/>
              <a:t>action </a:t>
            </a:r>
            <a:r>
              <a:rPr lang="en-US" sz="1800" dirty="0" smtClean="0"/>
              <a:t>of responsible individual(s); </a:t>
            </a:r>
            <a:r>
              <a:rPr lang="en-US" sz="1800" dirty="0"/>
              <a:t>and </a:t>
            </a:r>
            <a:endParaRPr lang="en-US" sz="1800" dirty="0" smtClean="0"/>
          </a:p>
          <a:p>
            <a:pPr lvl="1"/>
            <a:r>
              <a:rPr lang="en-US" sz="1800" dirty="0" smtClean="0"/>
              <a:t>(</a:t>
            </a:r>
            <a:r>
              <a:rPr lang="en-US" sz="1800" dirty="0"/>
              <a:t>4) Specific reasons for </a:t>
            </a:r>
            <a:r>
              <a:rPr lang="en-US" sz="1800" dirty="0" smtClean="0"/>
              <a:t>concluding that </a:t>
            </a:r>
            <a:r>
              <a:rPr lang="en-US" sz="1800" dirty="0"/>
              <a:t>loss, compromise, or suspected compromise occurred or did not </a:t>
            </a:r>
            <a:r>
              <a:rPr lang="en-US" sz="1800" dirty="0" smtClean="0"/>
              <a:t>occur.</a:t>
            </a:r>
          </a:p>
        </p:txBody>
      </p:sp>
    </p:spTree>
    <p:extLst>
      <p:ext uri="{BB962C8B-B14F-4D97-AF65-F5344CB8AC3E}">
        <p14:creationId xmlns:p14="http://schemas.microsoft.com/office/powerpoint/2010/main" val="33622915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607" y="973668"/>
            <a:ext cx="11212642" cy="706964"/>
          </a:xfrm>
        </p:spPr>
        <p:txBody>
          <a:bodyPr/>
          <a:lstStyle/>
          <a:p>
            <a:r>
              <a:rPr lang="en-US" dirty="0" smtClean="0"/>
              <a:t>REPORTING REQUIREMENTS – Individual Culpability</a:t>
            </a:r>
            <a:endParaRPr lang="en-US" dirty="0"/>
          </a:p>
        </p:txBody>
      </p:sp>
      <p:sp>
        <p:nvSpPr>
          <p:cNvPr id="3" name="Content Placeholder 2"/>
          <p:cNvSpPr>
            <a:spLocks noGrp="1"/>
          </p:cNvSpPr>
          <p:nvPr>
            <p:ph idx="1"/>
          </p:nvPr>
        </p:nvSpPr>
        <p:spPr>
          <a:xfrm>
            <a:off x="974361" y="2368446"/>
            <a:ext cx="10118360" cy="4182255"/>
          </a:xfrm>
        </p:spPr>
        <p:txBody>
          <a:bodyPr>
            <a:noAutofit/>
          </a:bodyPr>
          <a:lstStyle/>
          <a:p>
            <a:r>
              <a:rPr lang="en-US" sz="2200" b="1" dirty="0" smtClean="0"/>
              <a:t>Individual </a:t>
            </a:r>
            <a:r>
              <a:rPr lang="en-US" sz="2200" b="1" dirty="0"/>
              <a:t>Culpability Reports. </a:t>
            </a:r>
            <a:r>
              <a:rPr lang="en-US" sz="2200" dirty="0" smtClean="0"/>
              <a:t>Establish </a:t>
            </a:r>
            <a:r>
              <a:rPr lang="en-US" sz="2200" dirty="0"/>
              <a:t>and enforce policies </a:t>
            </a:r>
            <a:r>
              <a:rPr lang="en-US" sz="2200" dirty="0" smtClean="0"/>
              <a:t>that address administrative </a:t>
            </a:r>
            <a:r>
              <a:rPr lang="en-US" sz="2200" dirty="0"/>
              <a:t>actions </a:t>
            </a:r>
            <a:r>
              <a:rPr lang="en-US" sz="2200" dirty="0" smtClean="0"/>
              <a:t>on employees </a:t>
            </a:r>
            <a:r>
              <a:rPr lang="en-US" sz="2200" dirty="0"/>
              <a:t>who violate </a:t>
            </a:r>
            <a:r>
              <a:rPr lang="en-US" sz="2200" dirty="0" smtClean="0"/>
              <a:t>NISPOM requirements. Have a </a:t>
            </a:r>
            <a:r>
              <a:rPr lang="en-US" sz="2200" b="1" dirty="0" smtClean="0">
                <a:solidFill>
                  <a:srgbClr val="C00000"/>
                </a:solidFill>
                <a:effectLst>
                  <a:outerShdw blurRad="38100" dist="38100" dir="2700000" algn="tl">
                    <a:srgbClr val="000000">
                      <a:alpha val="43137"/>
                    </a:srgbClr>
                  </a:outerShdw>
                </a:effectLst>
              </a:rPr>
              <a:t>graduated </a:t>
            </a:r>
            <a:r>
              <a:rPr lang="en-US" sz="2200" b="1" dirty="0">
                <a:solidFill>
                  <a:srgbClr val="C00000"/>
                </a:solidFill>
                <a:effectLst>
                  <a:outerShdw blurRad="38100" dist="38100" dir="2700000" algn="tl">
                    <a:srgbClr val="000000">
                      <a:alpha val="43137"/>
                    </a:srgbClr>
                  </a:outerShdw>
                </a:effectLst>
              </a:rPr>
              <a:t>scale of disciplinary actions </a:t>
            </a:r>
            <a:r>
              <a:rPr lang="en-US" sz="2200" dirty="0" smtClean="0"/>
              <a:t>for violations </a:t>
            </a:r>
            <a:r>
              <a:rPr lang="en-US" sz="2200" dirty="0"/>
              <a:t>or </a:t>
            </a:r>
            <a:r>
              <a:rPr lang="en-US" sz="2200" dirty="0" smtClean="0"/>
              <a:t>negligence and include in report to CSA when individual </a:t>
            </a:r>
            <a:r>
              <a:rPr lang="en-US" sz="2200" dirty="0"/>
              <a:t>responsibility for a </a:t>
            </a:r>
            <a:r>
              <a:rPr lang="en-US" sz="2200" dirty="0" smtClean="0"/>
              <a:t>violation is determined </a:t>
            </a:r>
            <a:r>
              <a:rPr lang="en-US" sz="2200" dirty="0"/>
              <a:t>and one or more of </a:t>
            </a:r>
            <a:r>
              <a:rPr lang="en-US" sz="2200" dirty="0" smtClean="0"/>
              <a:t>these factors </a:t>
            </a:r>
            <a:r>
              <a:rPr lang="en-US" sz="2200" dirty="0"/>
              <a:t>are evident:</a:t>
            </a:r>
          </a:p>
          <a:p>
            <a:r>
              <a:rPr lang="en-US" sz="2200" dirty="0"/>
              <a:t>a. V</a:t>
            </a:r>
            <a:r>
              <a:rPr lang="en-US" sz="2200" dirty="0" smtClean="0"/>
              <a:t>iolation </a:t>
            </a:r>
            <a:r>
              <a:rPr lang="en-US" sz="2200" dirty="0"/>
              <a:t>involved a deliberate disregard of security requirements.</a:t>
            </a:r>
          </a:p>
          <a:p>
            <a:r>
              <a:rPr lang="en-US" sz="2200" dirty="0"/>
              <a:t>b. V</a:t>
            </a:r>
            <a:r>
              <a:rPr lang="en-US" sz="2200" dirty="0" smtClean="0"/>
              <a:t>iolation </a:t>
            </a:r>
            <a:r>
              <a:rPr lang="en-US" sz="2200" dirty="0"/>
              <a:t>involved gross negligence </a:t>
            </a:r>
            <a:r>
              <a:rPr lang="en-US" sz="2200" dirty="0" smtClean="0"/>
              <a:t>in </a:t>
            </a:r>
            <a:r>
              <a:rPr lang="en-US" sz="2200" dirty="0"/>
              <a:t>handling of classified material.</a:t>
            </a:r>
          </a:p>
          <a:p>
            <a:r>
              <a:rPr lang="en-US" sz="2200" dirty="0"/>
              <a:t>c. V</a:t>
            </a:r>
            <a:r>
              <a:rPr lang="en-US" sz="2200" dirty="0" smtClean="0"/>
              <a:t>iolation was </a:t>
            </a:r>
            <a:r>
              <a:rPr lang="en-US" sz="2200" dirty="0"/>
              <a:t>not deliberate in nature but </a:t>
            </a:r>
            <a:r>
              <a:rPr lang="en-US" sz="2200" dirty="0" smtClean="0"/>
              <a:t>involves </a:t>
            </a:r>
            <a:r>
              <a:rPr lang="en-US" sz="2200" dirty="0"/>
              <a:t>pattern of negligence or carelessness</a:t>
            </a:r>
            <a:r>
              <a:rPr lang="en-US" sz="2200" dirty="0" smtClean="0"/>
              <a:t>.</a:t>
            </a:r>
            <a:endParaRPr lang="en-US" sz="2200" dirty="0"/>
          </a:p>
        </p:txBody>
      </p:sp>
    </p:spTree>
    <p:extLst>
      <p:ext uri="{BB962C8B-B14F-4D97-AF65-F5344CB8AC3E}">
        <p14:creationId xmlns:p14="http://schemas.microsoft.com/office/powerpoint/2010/main" val="13057800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 Question 5</a:t>
            </a:r>
            <a:endParaRPr lang="en-US" dirty="0"/>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Autofit/>
          </a:bodyPr>
          <a:lstStyle/>
          <a:p>
            <a:pPr marL="0" indent="0">
              <a:buNone/>
            </a:pPr>
            <a:r>
              <a:rPr lang="en-US" sz="3200" b="1" dirty="0" smtClean="0"/>
              <a:t>In </a:t>
            </a:r>
            <a:r>
              <a:rPr lang="en-US" sz="3200" b="1" dirty="0"/>
              <a:t>counterintelligence parlance, what’s a dead drop?</a:t>
            </a:r>
            <a:r>
              <a:rPr lang="en-US" sz="3200" dirty="0"/>
              <a:t> </a:t>
            </a:r>
            <a:br>
              <a:rPr lang="en-US" sz="3200" dirty="0"/>
            </a:br>
            <a:r>
              <a:rPr lang="en-US" sz="3200" dirty="0"/>
              <a:t>A) A fumbled assassination attempt</a:t>
            </a:r>
            <a:br>
              <a:rPr lang="en-US" sz="3200" dirty="0"/>
            </a:br>
            <a:r>
              <a:rPr lang="en-US" sz="3200" dirty="0"/>
              <a:t>B) An inconspicuous hiding place</a:t>
            </a:r>
            <a:br>
              <a:rPr lang="en-US" sz="3200" dirty="0"/>
            </a:br>
            <a:r>
              <a:rPr lang="en-US" sz="3200" dirty="0"/>
              <a:t>C) An exposed secret agent</a:t>
            </a:r>
            <a:br>
              <a:rPr lang="en-US" sz="3200" dirty="0"/>
            </a:br>
            <a:r>
              <a:rPr lang="en-US" sz="3200" dirty="0"/>
              <a:t>D) Spy talk for “go away” </a:t>
            </a:r>
            <a:br>
              <a:rPr lang="en-US" sz="3200" dirty="0"/>
            </a:br>
            <a:endParaRPr lang="en-US" sz="3200" dirty="0"/>
          </a:p>
        </p:txBody>
      </p:sp>
    </p:spTree>
    <p:extLst>
      <p:ext uri="{BB962C8B-B14F-4D97-AF65-F5344CB8AC3E}">
        <p14:creationId xmlns:p14="http://schemas.microsoft.com/office/powerpoint/2010/main" val="17390217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REMINDER</a:t>
            </a:r>
            <a:endParaRPr lang="en-US" dirty="0"/>
          </a:p>
        </p:txBody>
      </p:sp>
      <p:sp>
        <p:nvSpPr>
          <p:cNvPr id="3" name="Content Placeholder 2"/>
          <p:cNvSpPr>
            <a:spLocks noGrp="1"/>
          </p:cNvSpPr>
          <p:nvPr>
            <p:ph idx="1"/>
          </p:nvPr>
        </p:nvSpPr>
        <p:spPr>
          <a:xfrm>
            <a:off x="736979" y="2385135"/>
            <a:ext cx="10699845" cy="4097551"/>
          </a:xfrm>
        </p:spPr>
        <p:txBody>
          <a:bodyPr>
            <a:normAutofit fontScale="85000" lnSpcReduction="20000"/>
          </a:bodyPr>
          <a:lstStyle/>
          <a:p>
            <a:r>
              <a:rPr lang="en-US" dirty="0" smtClean="0">
                <a:hlinkClick r:id="rId3"/>
              </a:rPr>
              <a:t>DSS Website</a:t>
            </a:r>
            <a:r>
              <a:rPr lang="en-US" dirty="0" smtClean="0"/>
              <a:t> – FREE</a:t>
            </a:r>
          </a:p>
          <a:p>
            <a:r>
              <a:rPr lang="en-US" dirty="0" smtClean="0">
                <a:hlinkClick r:id="rId4"/>
              </a:rPr>
              <a:t>DSS CDSE Website</a:t>
            </a:r>
            <a:r>
              <a:rPr lang="en-US" dirty="0" smtClean="0"/>
              <a:t> – FREE</a:t>
            </a:r>
          </a:p>
          <a:p>
            <a:r>
              <a:rPr lang="en-US" dirty="0"/>
              <a:t>FISWG Conferences and </a:t>
            </a:r>
            <a:r>
              <a:rPr lang="en-US" dirty="0">
                <a:hlinkClick r:id="rId5"/>
              </a:rPr>
              <a:t>FISWG Website</a:t>
            </a:r>
            <a:r>
              <a:rPr lang="en-US" dirty="0"/>
              <a:t> – </a:t>
            </a:r>
            <a:r>
              <a:rPr lang="en-US" dirty="0" smtClean="0"/>
              <a:t>FREE</a:t>
            </a:r>
          </a:p>
          <a:p>
            <a:r>
              <a:rPr lang="en-US" dirty="0" smtClean="0"/>
              <a:t>NCMS Website and Newsletter – requires paid membership</a:t>
            </a:r>
          </a:p>
          <a:p>
            <a:r>
              <a:rPr lang="en-US" dirty="0" smtClean="0"/>
              <a:t>NCMS Luncheon Meetings – requires paid membership</a:t>
            </a:r>
          </a:p>
          <a:p>
            <a:r>
              <a:rPr lang="en-US" dirty="0" smtClean="0"/>
              <a:t>Mentors – FREE</a:t>
            </a:r>
          </a:p>
          <a:p>
            <a:r>
              <a:rPr lang="en-US" dirty="0" smtClean="0"/>
              <a:t>DSS Monthly Newsletter from IS Rep – FREE</a:t>
            </a:r>
          </a:p>
          <a:p>
            <a:r>
              <a:rPr lang="en-US" dirty="0" smtClean="0">
                <a:hlinkClick r:id="rId6"/>
              </a:rPr>
              <a:t>FBI Website</a:t>
            </a:r>
            <a:r>
              <a:rPr lang="en-US" dirty="0" smtClean="0"/>
              <a:t> – FREE - </a:t>
            </a:r>
            <a:r>
              <a:rPr lang="en-US" dirty="0" smtClean="0">
                <a:solidFill>
                  <a:schemeClr val="accent1">
                    <a:lumMod val="40000"/>
                    <a:lumOff val="60000"/>
                  </a:schemeClr>
                </a:solidFill>
                <a:effectLst>
                  <a:outerShdw blurRad="38100" dist="38100" dir="2700000" algn="tl">
                    <a:srgbClr val="000000">
                      <a:alpha val="43137"/>
                    </a:srgbClr>
                  </a:outerShdw>
                </a:effectLst>
                <a:hlinkClick r:id="rId7"/>
              </a:rPr>
              <a:t>Kids' Games</a:t>
            </a:r>
            <a:r>
              <a:rPr lang="en-US" dirty="0" smtClean="0">
                <a:solidFill>
                  <a:schemeClr val="accent1">
                    <a:lumMod val="40000"/>
                    <a:lumOff val="60000"/>
                  </a:schemeClr>
                </a:solidFill>
                <a:effectLst>
                  <a:outerShdw blurRad="38100" dist="38100" dir="2700000" algn="tl">
                    <a:srgbClr val="000000">
                      <a:alpha val="43137"/>
                    </a:srgbClr>
                  </a:outerShdw>
                </a:effectLst>
              </a:rPr>
              <a:t> - </a:t>
            </a:r>
            <a:r>
              <a:rPr lang="en-US" dirty="0">
                <a:solidFill>
                  <a:schemeClr val="accent1">
                    <a:lumMod val="40000"/>
                    <a:lumOff val="60000"/>
                  </a:schemeClr>
                </a:solidFill>
                <a:effectLst>
                  <a:outerShdw blurRad="38100" dist="38100" dir="2700000" algn="tl">
                    <a:srgbClr val="000000">
                      <a:alpha val="43137"/>
                    </a:srgbClr>
                  </a:outerShdw>
                </a:effectLst>
              </a:rPr>
              <a:t>one of my favorites </a:t>
            </a:r>
            <a:endParaRPr lang="en-US" dirty="0" smtClean="0">
              <a:solidFill>
                <a:schemeClr val="accent1">
                  <a:lumMod val="40000"/>
                  <a:lumOff val="60000"/>
                </a:schemeClr>
              </a:solidFill>
              <a:effectLst>
                <a:outerShdw blurRad="38100" dist="38100" dir="2700000" algn="tl">
                  <a:srgbClr val="000000">
                    <a:alpha val="43137"/>
                  </a:srgbClr>
                </a:outerShdw>
              </a:effectLst>
            </a:endParaRPr>
          </a:p>
          <a:p>
            <a:r>
              <a:rPr lang="en-US" dirty="0" smtClean="0">
                <a:hlinkClick r:id="rId8"/>
              </a:rPr>
              <a:t>Clearance Jobs Website and Publications</a:t>
            </a:r>
            <a:r>
              <a:rPr lang="en-US" dirty="0" smtClean="0"/>
              <a:t> – FREE</a:t>
            </a:r>
          </a:p>
          <a:p>
            <a:r>
              <a:rPr lang="en-US" dirty="0" smtClean="0"/>
              <a:t>NMCIWG Publications – FREE</a:t>
            </a:r>
          </a:p>
          <a:p>
            <a:r>
              <a:rPr lang="en-US" dirty="0" smtClean="0">
                <a:hlinkClick r:id="rId9"/>
              </a:rPr>
              <a:t>National Security Institute </a:t>
            </a:r>
            <a:r>
              <a:rPr lang="en-US" dirty="0" smtClean="0"/>
              <a:t>– FREE </a:t>
            </a:r>
            <a:r>
              <a:rPr lang="en-US" dirty="0" err="1" smtClean="0"/>
              <a:t>Enewsletter</a:t>
            </a:r>
            <a:r>
              <a:rPr lang="en-US" dirty="0" smtClean="0"/>
              <a:t>  -  </a:t>
            </a:r>
          </a:p>
          <a:p>
            <a:pPr lvl="1"/>
            <a:r>
              <a:rPr lang="en-US" dirty="0" smtClean="0">
                <a:hlinkClick r:id="rId10"/>
              </a:rPr>
              <a:t>Sample 1</a:t>
            </a:r>
            <a:endParaRPr lang="en-US" dirty="0"/>
          </a:p>
          <a:p>
            <a:pPr lvl="1"/>
            <a:r>
              <a:rPr lang="en-US" dirty="0" smtClean="0">
                <a:hlinkClick r:id="rId11"/>
              </a:rPr>
              <a:t>Sample 2</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7391461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443092" cy="977962"/>
          </a:xfrm>
        </p:spPr>
        <p:txBody>
          <a:bodyPr/>
          <a:lstStyle/>
          <a:p>
            <a:r>
              <a:rPr lang="en-US" dirty="0" smtClean="0"/>
              <a:t>QUESTIONS &amp; COMMENTS</a:t>
            </a:r>
            <a:endParaRPr lang="en-US" dirty="0"/>
          </a:p>
        </p:txBody>
      </p:sp>
      <p:sp>
        <p:nvSpPr>
          <p:cNvPr id="4" name="Subtitle 2"/>
          <p:cNvSpPr txBox="1">
            <a:spLocks noGrp="1"/>
          </p:cNvSpPr>
          <p:nvPr>
            <p:ph idx="1"/>
          </p:nvPr>
        </p:nvSpPr>
        <p:spPr bwMode="gray">
          <a:xfrm>
            <a:off x="259307" y="2603499"/>
            <a:ext cx="11723427" cy="4111199"/>
          </a:xfrm>
          <a:prstGeom prst="rect">
            <a:avLst/>
          </a:prstGeom>
          <a:solidFill>
            <a:schemeClr val="bg1">
              <a:lumMod val="85000"/>
            </a:schemeClr>
          </a:solidFill>
        </p:spPr>
        <p:txBody>
          <a:bodyPr vert="horz" lIns="91440" tIns="45720" rIns="91440" bIns="45720" rtlCol="0" anchor="t">
            <a:normAutofit fontScale="850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endParaRPr lang="en-US" sz="3200" b="1" dirty="0" smtClean="0">
              <a:solidFill>
                <a:schemeClr val="bg2">
                  <a:lumMod val="50000"/>
                </a:schemeClr>
              </a:solidFill>
            </a:endParaRPr>
          </a:p>
          <a:p>
            <a:pPr algn="ctr"/>
            <a:endParaRPr lang="en-US" sz="3200" b="1" dirty="0" smtClean="0">
              <a:solidFill>
                <a:schemeClr val="bg2">
                  <a:lumMod val="50000"/>
                </a:schemeClr>
              </a:solidFill>
            </a:endParaRPr>
          </a:p>
          <a:p>
            <a:endParaRPr lang="en-US" sz="3200" b="1" dirty="0" smtClean="0">
              <a:solidFill>
                <a:schemeClr val="bg2">
                  <a:lumMod val="50000"/>
                </a:schemeClr>
              </a:solidFill>
            </a:endParaRPr>
          </a:p>
          <a:p>
            <a:endParaRPr lang="en-US" sz="3200" b="1" dirty="0">
              <a:solidFill>
                <a:schemeClr val="bg2">
                  <a:lumMod val="50000"/>
                </a:schemeClr>
              </a:solidFill>
            </a:endParaRPr>
          </a:p>
          <a:p>
            <a:endParaRPr lang="en-US" sz="3200" b="1" dirty="0" smtClean="0">
              <a:solidFill>
                <a:schemeClr val="bg2">
                  <a:lumMod val="50000"/>
                </a:schemeClr>
              </a:solidFill>
            </a:endParaRPr>
          </a:p>
          <a:p>
            <a:r>
              <a:rPr lang="en-US" sz="3200" b="1" dirty="0" smtClean="0">
                <a:solidFill>
                  <a:schemeClr val="bg2">
                    <a:lumMod val="50000"/>
                  </a:schemeClr>
                </a:solidFill>
              </a:rPr>
              <a:t>AMTIS, INC. </a:t>
            </a:r>
          </a:p>
          <a:p>
            <a:pPr algn="ctr"/>
            <a:endParaRPr lang="en-US" sz="3200" b="1" dirty="0" smtClean="0">
              <a:solidFill>
                <a:schemeClr val="bg2">
                  <a:lumMod val="50000"/>
                </a:schemeClr>
              </a:solidFill>
            </a:endParaRPr>
          </a:p>
          <a:p>
            <a:pPr algn="ctr"/>
            <a:endParaRPr lang="en-US" sz="3200" b="1" dirty="0">
              <a:solidFill>
                <a:schemeClr val="bg2">
                  <a:lumMod val="50000"/>
                </a:schemeClr>
              </a:solidFill>
            </a:endParaRPr>
          </a:p>
          <a:p>
            <a:pPr algn="r"/>
            <a:r>
              <a:rPr lang="en-US" sz="3200" b="1" dirty="0" smtClean="0">
                <a:solidFill>
                  <a:schemeClr val="bg2">
                    <a:lumMod val="50000"/>
                  </a:schemeClr>
                </a:solidFill>
              </a:rPr>
              <a:t>AIT ENGINEERING</a:t>
            </a:r>
            <a:endParaRPr lang="en-US" sz="3200" b="1" dirty="0">
              <a:solidFill>
                <a:schemeClr val="bg2">
                  <a:lumMod val="50000"/>
                </a:schemeClr>
              </a:solidFill>
            </a:endParaRPr>
          </a:p>
        </p:txBody>
      </p:sp>
      <p:pic>
        <p:nvPicPr>
          <p:cNvPr id="5" name="Picture 1" descr="cid:image001.png@01CC26BC.184231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9624" y="2843947"/>
            <a:ext cx="3331566" cy="2282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 descr="AIT_400x120 - Cop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00469" y="4026090"/>
            <a:ext cx="5902550" cy="19322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13790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 Question 1</a:t>
            </a:r>
            <a:endParaRPr lang="en-US" dirty="0"/>
          </a:p>
        </p:txBody>
      </p:sp>
      <p:sp>
        <p:nvSpPr>
          <p:cNvPr id="4" name="Content Placeholder 3"/>
          <p:cNvSpPr>
            <a:spLocks noGrp="1"/>
          </p:cNvSpPr>
          <p:nvPr>
            <p:ph idx="1"/>
          </p:nvPr>
        </p:nvSpPr>
        <p:spPr>
          <a:xfrm>
            <a:off x="1154954" y="2374711"/>
            <a:ext cx="10336461" cy="4013579"/>
          </a:xfrm>
        </p:spPr>
        <p:style>
          <a:lnRef idx="1">
            <a:schemeClr val="accent6"/>
          </a:lnRef>
          <a:fillRef idx="2">
            <a:schemeClr val="accent6"/>
          </a:fillRef>
          <a:effectRef idx="1">
            <a:schemeClr val="accent6"/>
          </a:effectRef>
          <a:fontRef idx="minor">
            <a:schemeClr val="dk1"/>
          </a:fontRef>
        </p:style>
        <p:txBody>
          <a:bodyPr>
            <a:noAutofit/>
          </a:bodyPr>
          <a:lstStyle/>
          <a:p>
            <a:pPr marL="0" indent="0">
              <a:buNone/>
            </a:pPr>
            <a:r>
              <a:rPr lang="en-US" sz="3200" b="1" dirty="0" smtClean="0"/>
              <a:t>Where </a:t>
            </a:r>
            <a:r>
              <a:rPr lang="en-US" sz="3200" b="1" dirty="0"/>
              <a:t>does counterintelligence fall on </a:t>
            </a:r>
            <a:r>
              <a:rPr lang="en-US" sz="3200" b="1" dirty="0" smtClean="0"/>
              <a:t>the FBI’s </a:t>
            </a:r>
            <a:r>
              <a:rPr lang="en-US" sz="3200" b="1" dirty="0"/>
              <a:t>list of investigative priorities?</a:t>
            </a:r>
          </a:p>
          <a:p>
            <a:r>
              <a:rPr lang="en-US" sz="3200" dirty="0"/>
              <a:t> A) It’s our </a:t>
            </a:r>
            <a:r>
              <a:rPr lang="en-US" sz="3200" dirty="0" smtClean="0"/>
              <a:t>Number </a:t>
            </a:r>
            <a:r>
              <a:rPr lang="en-US" sz="3200" dirty="0"/>
              <a:t>1 priority</a:t>
            </a:r>
          </a:p>
          <a:p>
            <a:r>
              <a:rPr lang="en-US" sz="3200" dirty="0"/>
              <a:t> B) </a:t>
            </a:r>
            <a:r>
              <a:rPr lang="en-US" sz="3200" dirty="0" smtClean="0"/>
              <a:t>Number 2</a:t>
            </a:r>
            <a:r>
              <a:rPr lang="en-US" sz="3200" dirty="0"/>
              <a:t>, after counterterrorism</a:t>
            </a:r>
          </a:p>
          <a:p>
            <a:r>
              <a:rPr lang="en-US" sz="3200" dirty="0"/>
              <a:t> C) </a:t>
            </a:r>
            <a:r>
              <a:rPr lang="en-US" sz="3200" dirty="0" smtClean="0"/>
              <a:t>Number </a:t>
            </a:r>
            <a:r>
              <a:rPr lang="en-US" sz="3200" dirty="0"/>
              <a:t>3, after counterterrorism and cyber crime</a:t>
            </a:r>
          </a:p>
          <a:p>
            <a:r>
              <a:rPr lang="en-US" sz="3200" dirty="0"/>
              <a:t> D) </a:t>
            </a:r>
            <a:r>
              <a:rPr lang="en-US" sz="3200" dirty="0" smtClean="0"/>
              <a:t>Number </a:t>
            </a:r>
            <a:r>
              <a:rPr lang="en-US" sz="3200" dirty="0"/>
              <a:t>8, the last of our investigative </a:t>
            </a:r>
            <a:r>
              <a:rPr lang="en-US" sz="3200" dirty="0" smtClean="0"/>
              <a:t>priorities</a:t>
            </a:r>
          </a:p>
          <a:p>
            <a:endParaRPr lang="en-US" sz="3200" dirty="0"/>
          </a:p>
          <a:p>
            <a:endParaRPr lang="en-US" sz="3200" dirty="0"/>
          </a:p>
        </p:txBody>
      </p:sp>
    </p:spTree>
    <p:extLst>
      <p:ext uri="{BB962C8B-B14F-4D97-AF65-F5344CB8AC3E}">
        <p14:creationId xmlns:p14="http://schemas.microsoft.com/office/powerpoint/2010/main" val="218967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 Website</a:t>
            </a:r>
            <a:endParaRPr lang="en-US" dirty="0"/>
          </a:p>
        </p:txBody>
      </p:sp>
      <p:sp>
        <p:nvSpPr>
          <p:cNvPr id="3" name="Content Placeholder 2"/>
          <p:cNvSpPr>
            <a:spLocks noGrp="1"/>
          </p:cNvSpPr>
          <p:nvPr>
            <p:ph idx="1"/>
          </p:nvPr>
        </p:nvSpPr>
        <p:spPr>
          <a:xfrm>
            <a:off x="736979" y="2385135"/>
            <a:ext cx="10699845" cy="4097551"/>
          </a:xfrm>
        </p:spPr>
        <p:txBody>
          <a:bodyPr>
            <a:normAutofit/>
          </a:bodyPr>
          <a:lstStyle/>
          <a:p>
            <a:r>
              <a:rPr lang="en-US" sz="3600" dirty="0" smtClean="0">
                <a:hlinkClick r:id="rId3"/>
              </a:rPr>
              <a:t>DSS Website</a:t>
            </a:r>
            <a:endParaRPr lang="en-US" sz="3600" dirty="0" smtClean="0"/>
          </a:p>
          <a:p>
            <a:pPr lvl="1"/>
            <a:r>
              <a:rPr lang="en-US" sz="3600" dirty="0" smtClean="0">
                <a:hlinkClick r:id="rId4"/>
              </a:rPr>
              <a:t>NISPOM / ISLs QRT</a:t>
            </a:r>
            <a:endParaRPr lang="en-US" sz="3600" dirty="0" smtClean="0"/>
          </a:p>
          <a:p>
            <a:pPr lvl="1"/>
            <a:r>
              <a:rPr lang="en-US" sz="3600" dirty="0" smtClean="0">
                <a:hlinkClick r:id="rId5"/>
              </a:rPr>
              <a:t>New Facility Clearance Checklist </a:t>
            </a:r>
            <a:endParaRPr lang="en-US" sz="3600" dirty="0" smtClean="0"/>
          </a:p>
          <a:p>
            <a:endParaRPr lang="en-US" sz="3600" dirty="0"/>
          </a:p>
          <a:p>
            <a:endParaRPr lang="en-US" sz="3600" dirty="0" smtClean="0"/>
          </a:p>
          <a:p>
            <a:endParaRPr lang="en-US" sz="3600" dirty="0"/>
          </a:p>
          <a:p>
            <a:endParaRPr lang="en-US" sz="3600" dirty="0" smtClean="0"/>
          </a:p>
          <a:p>
            <a:endParaRPr lang="en-US" sz="3600" dirty="0"/>
          </a:p>
        </p:txBody>
      </p:sp>
    </p:spTree>
    <p:extLst>
      <p:ext uri="{BB962C8B-B14F-4D97-AF65-F5344CB8AC3E}">
        <p14:creationId xmlns:p14="http://schemas.microsoft.com/office/powerpoint/2010/main" val="3810697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 – Question 2</a:t>
            </a:r>
            <a:endParaRPr lang="en-US" dirty="0"/>
          </a:p>
        </p:txBody>
      </p:sp>
      <p:sp>
        <p:nvSpPr>
          <p:cNvPr id="4" name="Content Placeholder 3"/>
          <p:cNvSpPr>
            <a:spLocks noGrp="1"/>
          </p:cNvSpPr>
          <p:nvPr>
            <p:ph idx="1"/>
          </p:nvPr>
        </p:nvSpPr>
        <p:spPr>
          <a:xfrm>
            <a:off x="1154954" y="2374711"/>
            <a:ext cx="10336461" cy="4013579"/>
          </a:xfrm>
        </p:spPr>
        <p:style>
          <a:lnRef idx="1">
            <a:schemeClr val="accent6"/>
          </a:lnRef>
          <a:fillRef idx="2">
            <a:schemeClr val="accent6"/>
          </a:fillRef>
          <a:effectRef idx="1">
            <a:schemeClr val="accent6"/>
          </a:effectRef>
          <a:fontRef idx="minor">
            <a:schemeClr val="dk1"/>
          </a:fontRef>
        </p:style>
        <p:txBody>
          <a:bodyPr>
            <a:normAutofit/>
          </a:bodyPr>
          <a:lstStyle/>
          <a:p>
            <a:pPr marL="0" indent="0">
              <a:buNone/>
            </a:pPr>
            <a:endParaRPr lang="en-US" sz="3200" dirty="0" smtClean="0"/>
          </a:p>
          <a:p>
            <a:pPr marL="0" indent="0">
              <a:buNone/>
            </a:pPr>
            <a:r>
              <a:rPr lang="en-US" sz="3200" b="1" dirty="0" smtClean="0"/>
              <a:t>True </a:t>
            </a:r>
            <a:r>
              <a:rPr lang="en-US" sz="3200" b="1" dirty="0"/>
              <a:t>or </a:t>
            </a:r>
            <a:r>
              <a:rPr lang="en-US" sz="3200" b="1" dirty="0" smtClean="0"/>
              <a:t>False</a:t>
            </a:r>
            <a:r>
              <a:rPr lang="en-US" sz="3200" b="1" dirty="0"/>
              <a:t>: </a:t>
            </a:r>
            <a:endParaRPr lang="en-US" sz="3200" b="1" dirty="0" smtClean="0"/>
          </a:p>
          <a:p>
            <a:pPr marL="0" indent="0">
              <a:buNone/>
            </a:pPr>
            <a:r>
              <a:rPr lang="en-US" sz="3200" dirty="0" smtClean="0"/>
              <a:t>“</a:t>
            </a:r>
            <a:r>
              <a:rPr lang="en-US" sz="3200" dirty="0"/>
              <a:t>Dumpster Diving” can be a significant national security </a:t>
            </a:r>
            <a:r>
              <a:rPr lang="en-US" sz="3200" dirty="0" smtClean="0"/>
              <a:t>problem.</a:t>
            </a:r>
            <a:endParaRPr lang="en-US" sz="3200" dirty="0"/>
          </a:p>
          <a:p>
            <a:pPr marL="0" indent="0">
              <a:buNone/>
            </a:pPr>
            <a:endParaRPr lang="en-US" sz="3200" dirty="0" smtClean="0"/>
          </a:p>
          <a:p>
            <a:pPr marL="0" indent="0">
              <a:buNone/>
            </a:pPr>
            <a:endParaRPr lang="en-US" sz="3200" dirty="0"/>
          </a:p>
          <a:p>
            <a:pPr marL="0" indent="0">
              <a:buNone/>
            </a:pPr>
            <a:endParaRPr lang="en-US" sz="3200" dirty="0" smtClean="0"/>
          </a:p>
        </p:txBody>
      </p:sp>
    </p:spTree>
    <p:extLst>
      <p:ext uri="{BB962C8B-B14F-4D97-AF65-F5344CB8AC3E}">
        <p14:creationId xmlns:p14="http://schemas.microsoft.com/office/powerpoint/2010/main" val="3390893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 – CDSE RESOURCES</a:t>
            </a:r>
            <a:endParaRPr lang="en-US" dirty="0"/>
          </a:p>
        </p:txBody>
      </p:sp>
      <p:sp>
        <p:nvSpPr>
          <p:cNvPr id="3" name="Content Placeholder 2"/>
          <p:cNvSpPr>
            <a:spLocks noGrp="1"/>
          </p:cNvSpPr>
          <p:nvPr>
            <p:ph idx="1"/>
          </p:nvPr>
        </p:nvSpPr>
        <p:spPr>
          <a:xfrm>
            <a:off x="709683" y="2316896"/>
            <a:ext cx="10970483" cy="4411708"/>
          </a:xfrm>
        </p:spPr>
        <p:txBody>
          <a:bodyPr>
            <a:noAutofit/>
          </a:bodyPr>
          <a:lstStyle/>
          <a:p>
            <a:pPr marL="0" indent="0">
              <a:spcBef>
                <a:spcPts val="0"/>
              </a:spcBef>
              <a:buNone/>
            </a:pPr>
            <a:r>
              <a:rPr lang="en-US" dirty="0" smtClean="0"/>
              <a:t>Security Shorts  </a:t>
            </a:r>
            <a:endParaRPr lang="en-US" dirty="0"/>
          </a:p>
          <a:p>
            <a:pPr>
              <a:spcBef>
                <a:spcPts val="0"/>
              </a:spcBef>
            </a:pPr>
            <a:r>
              <a:rPr lang="en-US" dirty="0"/>
              <a:t>Training shorts are usually ten minutes or less and allow security personnel to refresh their knowledge of a critical topic or quickly access information needed to complete a </a:t>
            </a:r>
            <a:r>
              <a:rPr lang="en-US" dirty="0" smtClean="0"/>
              <a:t>job</a:t>
            </a:r>
            <a:endParaRPr lang="en-US" dirty="0"/>
          </a:p>
          <a:p>
            <a:pPr>
              <a:spcBef>
                <a:spcPts val="0"/>
              </a:spcBef>
            </a:pPr>
            <a:endParaRPr lang="en-US" dirty="0"/>
          </a:p>
          <a:p>
            <a:pPr marL="0" indent="0">
              <a:spcBef>
                <a:spcPts val="0"/>
              </a:spcBef>
              <a:buNone/>
            </a:pPr>
            <a:r>
              <a:rPr lang="en-US" dirty="0" smtClean="0"/>
              <a:t>Toolkits</a:t>
            </a:r>
            <a:endParaRPr lang="en-US" dirty="0"/>
          </a:p>
          <a:p>
            <a:pPr>
              <a:spcBef>
                <a:spcPts val="0"/>
              </a:spcBef>
            </a:pPr>
            <a:r>
              <a:rPr lang="en-US" dirty="0" smtClean="0"/>
              <a:t>A </a:t>
            </a:r>
            <a:r>
              <a:rPr lang="en-US" dirty="0"/>
              <a:t>repository of role-based resources that serve as a one-stop shop for security </a:t>
            </a:r>
            <a:r>
              <a:rPr lang="en-US" dirty="0" smtClean="0"/>
              <a:t>essentials</a:t>
            </a:r>
            <a:endParaRPr lang="en-US" dirty="0"/>
          </a:p>
          <a:p>
            <a:pPr>
              <a:spcBef>
                <a:spcPts val="0"/>
              </a:spcBef>
            </a:pPr>
            <a:endParaRPr lang="en-US" dirty="0"/>
          </a:p>
          <a:p>
            <a:pPr marL="0" indent="0">
              <a:spcBef>
                <a:spcPts val="0"/>
              </a:spcBef>
              <a:buNone/>
            </a:pPr>
            <a:r>
              <a:rPr lang="en-US" dirty="0"/>
              <a:t>Job </a:t>
            </a:r>
            <a:r>
              <a:rPr lang="en-US" dirty="0" smtClean="0"/>
              <a:t>Aids</a:t>
            </a:r>
            <a:endParaRPr lang="en-US" dirty="0"/>
          </a:p>
          <a:p>
            <a:pPr>
              <a:spcBef>
                <a:spcPts val="0"/>
              </a:spcBef>
            </a:pPr>
            <a:r>
              <a:rPr lang="en-US" dirty="0"/>
              <a:t>Security products designed to provide guidance and information to perform specific </a:t>
            </a:r>
            <a:r>
              <a:rPr lang="en-US" dirty="0" smtClean="0"/>
              <a:t>tasks</a:t>
            </a:r>
            <a:endParaRPr lang="en-US" dirty="0"/>
          </a:p>
          <a:p>
            <a:pPr>
              <a:spcBef>
                <a:spcPts val="0"/>
              </a:spcBef>
            </a:pPr>
            <a:endParaRPr lang="en-US" dirty="0"/>
          </a:p>
          <a:p>
            <a:pPr marL="0" indent="0">
              <a:spcBef>
                <a:spcPts val="0"/>
              </a:spcBef>
              <a:buNone/>
            </a:pPr>
            <a:r>
              <a:rPr lang="en-US" dirty="0" smtClean="0"/>
              <a:t>Security </a:t>
            </a:r>
            <a:r>
              <a:rPr lang="en-US" dirty="0"/>
              <a:t>Training Videos</a:t>
            </a:r>
          </a:p>
          <a:p>
            <a:pPr>
              <a:spcBef>
                <a:spcPts val="0"/>
              </a:spcBef>
            </a:pPr>
            <a:r>
              <a:rPr lang="en-US" dirty="0" smtClean="0"/>
              <a:t>Training </a:t>
            </a:r>
            <a:r>
              <a:rPr lang="en-US" dirty="0"/>
              <a:t>videos provide information and demonstrate various security </a:t>
            </a:r>
            <a:r>
              <a:rPr lang="en-US" dirty="0" smtClean="0"/>
              <a:t>procedures</a:t>
            </a:r>
            <a:endParaRPr lang="en-US" dirty="0"/>
          </a:p>
          <a:p>
            <a:pPr>
              <a:spcBef>
                <a:spcPts val="0"/>
              </a:spcBef>
            </a:pPr>
            <a:endParaRPr lang="en-US" dirty="0"/>
          </a:p>
          <a:p>
            <a:pPr marL="0" indent="0">
              <a:spcBef>
                <a:spcPts val="0"/>
              </a:spcBef>
              <a:buNone/>
            </a:pPr>
            <a:r>
              <a:rPr lang="en-US" dirty="0" smtClean="0"/>
              <a:t>Security </a:t>
            </a:r>
            <a:r>
              <a:rPr lang="en-US" dirty="0"/>
              <a:t>Posters</a:t>
            </a:r>
          </a:p>
          <a:p>
            <a:pPr>
              <a:spcBef>
                <a:spcPts val="0"/>
              </a:spcBef>
            </a:pPr>
            <a:r>
              <a:rPr lang="en-US" dirty="0"/>
              <a:t>P</a:t>
            </a:r>
            <a:r>
              <a:rPr lang="en-US" dirty="0" smtClean="0"/>
              <a:t>osters </a:t>
            </a:r>
            <a:r>
              <a:rPr lang="en-US" dirty="0"/>
              <a:t>are available for you to download and promote security awareness in the </a:t>
            </a:r>
            <a:r>
              <a:rPr lang="en-US" dirty="0" smtClean="0"/>
              <a:t>workplace</a:t>
            </a:r>
            <a:endParaRPr lang="en-US" dirty="0"/>
          </a:p>
          <a:p>
            <a:pPr>
              <a:spcBef>
                <a:spcPts val="0"/>
              </a:spcBef>
            </a:pPr>
            <a:endParaRPr lang="en-US" dirty="0" smtClean="0"/>
          </a:p>
          <a:p>
            <a:pPr>
              <a:spcBef>
                <a:spcPts val="0"/>
              </a:spcBef>
            </a:pPr>
            <a:endParaRPr lang="en-US" dirty="0"/>
          </a:p>
          <a:p>
            <a:pPr>
              <a:spcBef>
                <a:spcPts val="0"/>
              </a:spcBef>
            </a:pPr>
            <a:endParaRPr lang="en-US" dirty="0" smtClean="0"/>
          </a:p>
          <a:p>
            <a:pPr>
              <a:spcBef>
                <a:spcPts val="0"/>
              </a:spcBef>
            </a:pPr>
            <a:endParaRPr lang="en-US" dirty="0"/>
          </a:p>
          <a:p>
            <a:pPr>
              <a:spcBef>
                <a:spcPts val="0"/>
              </a:spcBef>
            </a:pPr>
            <a:endParaRPr lang="en-US" dirty="0" smtClean="0"/>
          </a:p>
          <a:p>
            <a:pPr>
              <a:spcBef>
                <a:spcPts val="0"/>
              </a:spcBef>
            </a:pPr>
            <a:endParaRPr lang="en-US" dirty="0"/>
          </a:p>
          <a:p>
            <a:pPr>
              <a:spcBef>
                <a:spcPts val="0"/>
              </a:spcBef>
            </a:pPr>
            <a:endParaRPr lang="en-US" dirty="0" smtClean="0"/>
          </a:p>
          <a:p>
            <a:pPr>
              <a:spcBef>
                <a:spcPts val="0"/>
              </a:spcBef>
            </a:pPr>
            <a:endParaRPr lang="en-US" dirty="0"/>
          </a:p>
        </p:txBody>
      </p:sp>
    </p:spTree>
    <p:extLst>
      <p:ext uri="{BB962C8B-B14F-4D97-AF65-F5344CB8AC3E}">
        <p14:creationId xmlns:p14="http://schemas.microsoft.com/office/powerpoint/2010/main" val="12071465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Shorts</a:t>
            </a:r>
            <a:endParaRPr lang="en-US" dirty="0"/>
          </a:p>
        </p:txBody>
      </p:sp>
      <p:sp>
        <p:nvSpPr>
          <p:cNvPr id="4" name="Content Placeholder 3"/>
          <p:cNvSpPr>
            <a:spLocks noGrp="1"/>
          </p:cNvSpPr>
          <p:nvPr>
            <p:ph idx="1"/>
          </p:nvPr>
        </p:nvSpPr>
        <p:spPr>
          <a:xfrm>
            <a:off x="1154954" y="2781011"/>
            <a:ext cx="8825659" cy="3809570"/>
          </a:xfrm>
        </p:spPr>
        <p:txBody>
          <a:bodyPr>
            <a:noAutofit/>
          </a:bodyPr>
          <a:lstStyle/>
          <a:p>
            <a:pPr lvl="1"/>
            <a:r>
              <a:rPr lang="en-US" sz="2200" dirty="0" smtClean="0">
                <a:hlinkClick r:id="rId3"/>
              </a:rPr>
              <a:t>Counterintelligence</a:t>
            </a:r>
            <a:r>
              <a:rPr lang="en-US" sz="2200" dirty="0" smtClean="0"/>
              <a:t> </a:t>
            </a:r>
            <a:endParaRPr lang="en-US" sz="2200" dirty="0"/>
          </a:p>
          <a:p>
            <a:pPr lvl="1"/>
            <a:r>
              <a:rPr lang="en-US" sz="2200" dirty="0">
                <a:hlinkClick r:id="rId4"/>
              </a:rPr>
              <a:t>Cybersecurity</a:t>
            </a:r>
            <a:r>
              <a:rPr lang="en-US" sz="2200" dirty="0"/>
              <a:t> </a:t>
            </a:r>
          </a:p>
          <a:p>
            <a:pPr lvl="1"/>
            <a:r>
              <a:rPr lang="en-US" sz="2200" dirty="0">
                <a:hlinkClick r:id="rId5"/>
              </a:rPr>
              <a:t>General Security</a:t>
            </a:r>
            <a:r>
              <a:rPr lang="en-US" sz="2200" dirty="0"/>
              <a:t> </a:t>
            </a:r>
          </a:p>
          <a:p>
            <a:pPr lvl="1"/>
            <a:r>
              <a:rPr lang="en-US" sz="2200" dirty="0">
                <a:hlinkClick r:id="rId6"/>
              </a:rPr>
              <a:t>Industrial Security</a:t>
            </a:r>
            <a:endParaRPr lang="en-US" sz="2200" dirty="0"/>
          </a:p>
          <a:p>
            <a:pPr lvl="1"/>
            <a:r>
              <a:rPr lang="en-US" sz="2200" dirty="0">
                <a:hlinkClick r:id="rId7"/>
              </a:rPr>
              <a:t>Information Security</a:t>
            </a:r>
            <a:r>
              <a:rPr lang="en-US" sz="2200" dirty="0"/>
              <a:t> </a:t>
            </a:r>
          </a:p>
          <a:p>
            <a:pPr lvl="1"/>
            <a:r>
              <a:rPr lang="en-US" sz="2200" dirty="0">
                <a:hlinkClick r:id="rId8"/>
              </a:rPr>
              <a:t>Personnel Security</a:t>
            </a:r>
            <a:r>
              <a:rPr lang="en-US" sz="2200" dirty="0"/>
              <a:t> </a:t>
            </a:r>
          </a:p>
          <a:p>
            <a:pPr lvl="1"/>
            <a:r>
              <a:rPr lang="en-US" sz="2200" dirty="0">
                <a:hlinkClick r:id="rId9"/>
              </a:rPr>
              <a:t>Physical Security</a:t>
            </a:r>
            <a:r>
              <a:rPr lang="en-US" sz="2200" dirty="0"/>
              <a:t> </a:t>
            </a:r>
          </a:p>
          <a:p>
            <a:pPr lvl="1"/>
            <a:r>
              <a:rPr lang="en-US" sz="2200" dirty="0">
                <a:hlinkClick r:id="rId10"/>
              </a:rPr>
              <a:t>Special Access Programs</a:t>
            </a:r>
            <a:r>
              <a:rPr lang="en-US" sz="2200" dirty="0"/>
              <a:t> </a:t>
            </a:r>
          </a:p>
          <a:p>
            <a:pPr marL="0" indent="0">
              <a:buNone/>
            </a:pPr>
            <a:endParaRPr lang="en-US" sz="2200" dirty="0" smtClean="0"/>
          </a:p>
        </p:txBody>
      </p:sp>
      <p:sp>
        <p:nvSpPr>
          <p:cNvPr id="3" name="TextBox 2"/>
          <p:cNvSpPr txBox="1"/>
          <p:nvPr/>
        </p:nvSpPr>
        <p:spPr>
          <a:xfrm>
            <a:off x="1154954" y="2319346"/>
            <a:ext cx="10309165" cy="461665"/>
          </a:xfrm>
          <a:prstGeom prst="rect">
            <a:avLst/>
          </a:prstGeom>
          <a:solidFill>
            <a:schemeClr val="accent6">
              <a:lumMod val="20000"/>
              <a:lumOff val="80000"/>
            </a:schemeClr>
          </a:solidFill>
        </p:spPr>
        <p:txBody>
          <a:bodyPr wrap="square" rtlCol="0">
            <a:spAutoFit/>
          </a:bodyPr>
          <a:lstStyle/>
          <a:p>
            <a:pPr algn="ctr"/>
            <a:r>
              <a:rPr lang="en-US" sz="2400" b="1" dirty="0" smtClean="0">
                <a:hlinkClick r:id="rId11"/>
              </a:rPr>
              <a:t>Security Shorts Video</a:t>
            </a:r>
            <a:endParaRPr lang="en-US" sz="2400" b="1" dirty="0"/>
          </a:p>
        </p:txBody>
      </p:sp>
    </p:spTree>
    <p:extLst>
      <p:ext uri="{BB962C8B-B14F-4D97-AF65-F5344CB8AC3E}">
        <p14:creationId xmlns:p14="http://schemas.microsoft.com/office/powerpoint/2010/main" val="9542986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Toolkits</a:t>
            </a:r>
            <a:endParaRPr lang="en-US" dirty="0"/>
          </a:p>
        </p:txBody>
      </p:sp>
      <p:sp>
        <p:nvSpPr>
          <p:cNvPr id="3" name="Content Placeholder 2"/>
          <p:cNvSpPr>
            <a:spLocks noGrp="1"/>
          </p:cNvSpPr>
          <p:nvPr>
            <p:ph idx="1"/>
          </p:nvPr>
        </p:nvSpPr>
        <p:spPr/>
        <p:txBody>
          <a:bodyPr>
            <a:normAutofit/>
          </a:bodyPr>
          <a:lstStyle/>
          <a:p>
            <a:endParaRPr lang="en-US" sz="3600" dirty="0" smtClean="0">
              <a:hlinkClick r:id="rId3"/>
            </a:endParaRPr>
          </a:p>
          <a:p>
            <a:r>
              <a:rPr lang="en-US" sz="3600" dirty="0" smtClean="0">
                <a:hlinkClick r:id="rId3"/>
              </a:rPr>
              <a:t>Security Toolkits</a:t>
            </a:r>
            <a:endParaRPr lang="en-US" sz="3600" dirty="0" smtClean="0"/>
          </a:p>
          <a:p>
            <a:pPr lvl="1"/>
            <a:r>
              <a:rPr lang="en-US" sz="3600" dirty="0" smtClean="0">
                <a:hlinkClick r:id="rId4"/>
              </a:rPr>
              <a:t>EXAMPLE - Security Assistant</a:t>
            </a:r>
            <a:endParaRPr lang="en-US" sz="3600" dirty="0" smtClean="0"/>
          </a:p>
          <a:p>
            <a:pPr lvl="1"/>
            <a:endParaRPr lang="en-US" sz="3600" dirty="0"/>
          </a:p>
        </p:txBody>
      </p:sp>
    </p:spTree>
    <p:extLst>
      <p:ext uri="{BB962C8B-B14F-4D97-AF65-F5344CB8AC3E}">
        <p14:creationId xmlns:p14="http://schemas.microsoft.com/office/powerpoint/2010/main" val="22470814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Aids</a:t>
            </a:r>
            <a:endParaRPr lang="en-US" dirty="0"/>
          </a:p>
        </p:txBody>
      </p:sp>
      <p:sp>
        <p:nvSpPr>
          <p:cNvPr id="3" name="Content Placeholder 2"/>
          <p:cNvSpPr>
            <a:spLocks noGrp="1"/>
          </p:cNvSpPr>
          <p:nvPr>
            <p:ph idx="1"/>
          </p:nvPr>
        </p:nvSpPr>
        <p:spPr/>
        <p:txBody>
          <a:bodyPr>
            <a:normAutofit/>
          </a:bodyPr>
          <a:lstStyle/>
          <a:p>
            <a:r>
              <a:rPr lang="en-US" sz="3600" dirty="0" smtClean="0">
                <a:hlinkClick r:id="rId3"/>
              </a:rPr>
              <a:t>Job Aids</a:t>
            </a:r>
            <a:endParaRPr lang="en-US" sz="3600" dirty="0" smtClean="0"/>
          </a:p>
          <a:p>
            <a:pPr lvl="1"/>
            <a:r>
              <a:rPr lang="en-US" sz="3600" dirty="0"/>
              <a:t>EXAMPLE – </a:t>
            </a:r>
            <a:r>
              <a:rPr lang="en-US" sz="3600" dirty="0" smtClean="0">
                <a:hlinkClick r:id="rId4"/>
              </a:rPr>
              <a:t>Self-Inspection Handbook, May 2016</a:t>
            </a:r>
            <a:endParaRPr lang="en-US" sz="3600" dirty="0" smtClean="0"/>
          </a:p>
          <a:p>
            <a:pPr lvl="1"/>
            <a:r>
              <a:rPr lang="en-US" sz="3600" dirty="0" smtClean="0"/>
              <a:t>EXAMPLE </a:t>
            </a:r>
            <a:r>
              <a:rPr lang="en-US" sz="3600" dirty="0"/>
              <a:t>– </a:t>
            </a:r>
            <a:r>
              <a:rPr lang="en-US" sz="3600" dirty="0" smtClean="0">
                <a:hlinkClick r:id="rId5"/>
              </a:rPr>
              <a:t>Physical Security</a:t>
            </a:r>
            <a:endParaRPr lang="en-US" sz="3600" dirty="0" smtClean="0"/>
          </a:p>
          <a:p>
            <a:endParaRPr lang="en-US" sz="3600" dirty="0"/>
          </a:p>
          <a:p>
            <a:endParaRPr lang="en-US" sz="3600" dirty="0"/>
          </a:p>
        </p:txBody>
      </p:sp>
    </p:spTree>
    <p:extLst>
      <p:ext uri="{BB962C8B-B14F-4D97-AF65-F5344CB8AC3E}">
        <p14:creationId xmlns:p14="http://schemas.microsoft.com/office/powerpoint/2010/main" val="39475234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1637</TotalTime>
  <Words>2603</Words>
  <Application>Microsoft Office PowerPoint</Application>
  <PresentationFormat>Widescreen</PresentationFormat>
  <Paragraphs>268</Paragraphs>
  <Slides>28</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Century Gothic</vt:lpstr>
      <vt:lpstr>Wingdings 3</vt:lpstr>
      <vt:lpstr>Ion Boardroom</vt:lpstr>
      <vt:lpstr>FSO Resources, Tips, and  Reporting Requirements –What you Need to Know</vt:lpstr>
      <vt:lpstr>RESOURCES – A Plethora</vt:lpstr>
      <vt:lpstr>Quiz – Question 1</vt:lpstr>
      <vt:lpstr>DSS Website</vt:lpstr>
      <vt:lpstr>Quiz – Question 2</vt:lpstr>
      <vt:lpstr>DSS – CDSE RESOURCES</vt:lpstr>
      <vt:lpstr>Security Shorts</vt:lpstr>
      <vt:lpstr>Toolkits</vt:lpstr>
      <vt:lpstr>Job Aids</vt:lpstr>
      <vt:lpstr>Security Training Videos</vt:lpstr>
      <vt:lpstr>Security Posters</vt:lpstr>
      <vt:lpstr>Quiz – Question 3 </vt:lpstr>
      <vt:lpstr>FISWG Website</vt:lpstr>
      <vt:lpstr>Quiz – Question 4</vt:lpstr>
      <vt:lpstr>BE INTERACTIVE!!</vt:lpstr>
      <vt:lpstr>REPORTING REQUIREMENTS –  NISPOM CHAPTER 1, SECTION 3</vt:lpstr>
      <vt:lpstr>REPORTING REQUIREMENTS – Reports to FBI </vt:lpstr>
      <vt:lpstr>REPORTING REQUIREMENTS – Reports to CSA 1</vt:lpstr>
      <vt:lpstr>PowerPoint Presentation</vt:lpstr>
      <vt:lpstr>REPORTING REQUIREMENTS – Reports to CSA 3</vt:lpstr>
      <vt:lpstr>REPORTING REQUIREMENTS – Reports to CSA 4</vt:lpstr>
      <vt:lpstr>REPORTING REQUIREMENTS – Reports to CSA 5</vt:lpstr>
      <vt:lpstr>13 Adjudicative Guidelines</vt:lpstr>
      <vt:lpstr>REPORTING REQUIREMENTS – Loss/Compromise</vt:lpstr>
      <vt:lpstr>REPORTING REQUIREMENTS – Individual Culpability</vt:lpstr>
      <vt:lpstr>Quiz – Question 5</vt:lpstr>
      <vt:lpstr>RESOURCES REMINDER</vt:lpstr>
      <vt:lpstr>QUESTIONS &amp; COMMENTS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FSO Resources, Tips, and  Reporting Requirements –What you Need to Know</dc:title>
  <dc:creator>Helen MacDonald</dc:creator>
  <cp:lastModifiedBy>Gerri Leviston</cp:lastModifiedBy>
  <cp:revision>100</cp:revision>
  <dcterms:created xsi:type="dcterms:W3CDTF">2016-06-10T21:39:20Z</dcterms:created>
  <dcterms:modified xsi:type="dcterms:W3CDTF">2016-08-16T16:11:27Z</dcterms:modified>
</cp:coreProperties>
</file>